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sldIdLst>
    <p:sldId id="256" r:id="rId2"/>
    <p:sldId id="257" r:id="rId3"/>
    <p:sldId id="258" r:id="rId4"/>
    <p:sldId id="259" r:id="rId5"/>
    <p:sldId id="260" r:id="rId6"/>
    <p:sldId id="261" r:id="rId7"/>
    <p:sldId id="263" r:id="rId8"/>
    <p:sldId id="264" r:id="rId9"/>
    <p:sldId id="266" r:id="rId10"/>
    <p:sldId id="267" r:id="rId11"/>
    <p:sldId id="268" r:id="rId12"/>
    <p:sldId id="269" r:id="rId13"/>
    <p:sldId id="270" r:id="rId14"/>
    <p:sldId id="271" r:id="rId15"/>
    <p:sldId id="272" r:id="rId16"/>
    <p:sldId id="273"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6" d="100"/>
          <a:sy n="96" d="100"/>
        </p:scale>
        <p:origin x="-104" y="-2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4AF466F-BDA4-4F18-9C7B-FF0A9A1B0E80}" type="datetime1">
              <a:rPr lang="en-US" smtClean="0"/>
              <a:pPr/>
              <a:t>09/01/15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FB4290-6522-4139-852E-05BD9E7F0D2E}" type="datetime1">
              <a:rPr lang="en-US" smtClean="0"/>
              <a:pPr/>
              <a:t>09/01/15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B955F9-81EA-47C5-8059-9E5C2B437C70}" type="datetime1">
              <a:rPr lang="en-US" smtClean="0"/>
              <a:pPr/>
              <a:t>09/01/15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EF607B-A47E-422C-9BEF-122CCDB7C526}" type="datetime1">
              <a:rPr lang="en-US" smtClean="0"/>
              <a:pPr/>
              <a:t>09/01/15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9A7CB-BEE6-4F99-898E-913F06E8E125}" type="datetime1">
              <a:rPr lang="en-US" smtClean="0"/>
              <a:pPr/>
              <a:t>09/01/15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EE300C-6FC5-4FC3-AF1A-075E4F50620D}" type="datetime1">
              <a:rPr lang="en-US" smtClean="0"/>
              <a:pPr/>
              <a:t>09/01/15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0D295D-4A77-4DEB-B04C-9F4282A8BC04}" type="datetime1">
              <a:rPr lang="en-US" smtClean="0"/>
              <a:pPr/>
              <a:t>09/01/15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B28685-4D0C-42D5-8013-B5904CD1FCBC}" type="datetime1">
              <a:rPr lang="en-US" smtClean="0"/>
              <a:pPr/>
              <a:t>09/01/15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pPr/>
              <a:t>09/01/15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EE1B38-C5EB-4D66-9137-0AFE9CDEDE8F}" type="datetime1">
              <a:rPr lang="en-US" smtClean="0"/>
              <a:pPr/>
              <a:t>09/01/15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27B613C-1AD7-49D3-885D-F654C5CDBAA6}" type="datetime1">
              <a:rPr lang="en-US" smtClean="0"/>
              <a:pPr/>
              <a:t>09/01/15</a:t>
            </a:fld>
            <a:endParaRPr lang="en-US" dirty="0"/>
          </a:p>
        </p:txBody>
      </p:sp>
      <p:sp>
        <p:nvSpPr>
          <p:cNvPr id="9" name="Slide Number Placeholder 8"/>
          <p:cNvSpPr>
            <a:spLocks noGrp="1"/>
          </p:cNvSpPr>
          <p:nvPr>
            <p:ph type="sldNum" sz="quarter" idx="11"/>
          </p:nvPr>
        </p:nvSpPr>
        <p:spPr/>
        <p:txBody>
          <a:bodyPr/>
          <a:lstStyle/>
          <a:p>
            <a:fld id="{6E2D2B3B-882E-40F3-A32F-6DD516915044}"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7B613C-1AD7-49D3-885D-F654C5CDBAA6}" type="datetime1">
              <a:rPr lang="en-US" smtClean="0"/>
              <a:pPr/>
              <a:t>09/01/15</a:t>
            </a:fld>
            <a:endParaRPr lang="en-US" dirty="0"/>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hf sldNum="0"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drugs.com/extavia.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199"/>
            <a:ext cx="6972300" cy="1130301"/>
          </a:xfrm>
        </p:spPr>
        <p:txBody>
          <a:bodyPr/>
          <a:lstStyle/>
          <a:p>
            <a:r>
              <a:rPr lang="en-US" dirty="0"/>
              <a:t>Interferon beta-1a </a:t>
            </a:r>
          </a:p>
        </p:txBody>
      </p:sp>
      <p:sp>
        <p:nvSpPr>
          <p:cNvPr id="3" name="Subtitle 2"/>
          <p:cNvSpPr>
            <a:spLocks noGrp="1"/>
          </p:cNvSpPr>
          <p:nvPr>
            <p:ph type="subTitle" idx="1"/>
          </p:nvPr>
        </p:nvSpPr>
        <p:spPr>
          <a:xfrm>
            <a:off x="508000" y="3472063"/>
            <a:ext cx="7467600" cy="1472588"/>
          </a:xfrm>
        </p:spPr>
        <p:txBody>
          <a:bodyPr>
            <a:normAutofit fontScale="92500" lnSpcReduction="20000"/>
          </a:bodyPr>
          <a:lstStyle/>
          <a:p>
            <a:r>
              <a:rPr lang="en-US" sz="2400" b="1" dirty="0" err="1" smtClean="0">
                <a:solidFill>
                  <a:schemeClr val="tx1"/>
                </a:solidFill>
              </a:rPr>
              <a:t>Drugbank</a:t>
            </a:r>
            <a:r>
              <a:rPr lang="en-US" sz="2400" b="1" dirty="0" smtClean="0">
                <a:solidFill>
                  <a:schemeClr val="tx1"/>
                </a:solidFill>
              </a:rPr>
              <a:t> ID: </a:t>
            </a:r>
            <a:r>
              <a:rPr lang="en-US" sz="2400" dirty="0">
                <a:solidFill>
                  <a:schemeClr val="tx1"/>
                </a:solidFill>
              </a:rPr>
              <a:t>DB00060</a:t>
            </a:r>
            <a:r>
              <a:rPr lang="en-US" sz="2400" dirty="0">
                <a:solidFill>
                  <a:schemeClr val="tx1"/>
                </a:solidFill>
              </a:rPr>
              <a:t> </a:t>
            </a:r>
            <a:endParaRPr lang="en-US" sz="2400" b="1" dirty="0" smtClean="0">
              <a:solidFill>
                <a:schemeClr val="tx1"/>
              </a:solidFill>
            </a:endParaRPr>
          </a:p>
          <a:p>
            <a:r>
              <a:rPr lang="en-US" sz="2400" b="1" dirty="0" smtClean="0">
                <a:solidFill>
                  <a:schemeClr val="tx1"/>
                </a:solidFill>
              </a:rPr>
              <a:t>Protein </a:t>
            </a:r>
            <a:r>
              <a:rPr lang="en-US" sz="2400" b="1" dirty="0">
                <a:solidFill>
                  <a:schemeClr val="tx1"/>
                </a:solidFill>
              </a:rPr>
              <a:t>chemical </a:t>
            </a:r>
            <a:r>
              <a:rPr lang="en-US" sz="2400" b="1" dirty="0" smtClean="0">
                <a:solidFill>
                  <a:schemeClr val="tx1"/>
                </a:solidFill>
              </a:rPr>
              <a:t>formula:  </a:t>
            </a:r>
            <a:r>
              <a:rPr lang="en-US" dirty="0" smtClean="0">
                <a:solidFill>
                  <a:schemeClr val="tx1"/>
                </a:solidFill>
              </a:rPr>
              <a:t>C</a:t>
            </a:r>
            <a:r>
              <a:rPr lang="en-US" baseline="-25000" dirty="0" smtClean="0">
                <a:solidFill>
                  <a:schemeClr val="tx1"/>
                </a:solidFill>
              </a:rPr>
              <a:t>908</a:t>
            </a:r>
            <a:r>
              <a:rPr lang="en-US" dirty="0" smtClean="0">
                <a:solidFill>
                  <a:schemeClr val="tx1"/>
                </a:solidFill>
              </a:rPr>
              <a:t>H</a:t>
            </a:r>
            <a:r>
              <a:rPr lang="en-US" baseline="-25000" dirty="0" smtClean="0">
                <a:solidFill>
                  <a:schemeClr val="tx1"/>
                </a:solidFill>
              </a:rPr>
              <a:t>1408</a:t>
            </a:r>
            <a:r>
              <a:rPr lang="en-US" dirty="0" smtClean="0">
                <a:solidFill>
                  <a:schemeClr val="tx1"/>
                </a:solidFill>
              </a:rPr>
              <a:t>N</a:t>
            </a:r>
            <a:r>
              <a:rPr lang="en-US" baseline="-25000" dirty="0" smtClean="0">
                <a:solidFill>
                  <a:schemeClr val="tx1"/>
                </a:solidFill>
              </a:rPr>
              <a:t>246</a:t>
            </a:r>
            <a:r>
              <a:rPr lang="en-US" dirty="0" smtClean="0">
                <a:solidFill>
                  <a:schemeClr val="tx1"/>
                </a:solidFill>
              </a:rPr>
              <a:t>O</a:t>
            </a:r>
            <a:r>
              <a:rPr lang="en-US" baseline="-25000" dirty="0" smtClean="0">
                <a:solidFill>
                  <a:schemeClr val="tx1"/>
                </a:solidFill>
              </a:rPr>
              <a:t>252</a:t>
            </a:r>
            <a:r>
              <a:rPr lang="en-US" dirty="0" smtClean="0">
                <a:solidFill>
                  <a:schemeClr val="tx1"/>
                </a:solidFill>
              </a:rPr>
              <a:t>S</a:t>
            </a:r>
            <a:r>
              <a:rPr lang="en-US" baseline="-25000" dirty="0" smtClean="0">
                <a:solidFill>
                  <a:schemeClr val="tx1"/>
                </a:solidFill>
              </a:rPr>
              <a:t>7</a:t>
            </a:r>
          </a:p>
          <a:p>
            <a:r>
              <a:rPr lang="en-US" sz="2400" b="1" dirty="0" smtClean="0">
                <a:solidFill>
                  <a:schemeClr val="tx1"/>
                </a:solidFill>
              </a:rPr>
              <a:t>Protein </a:t>
            </a:r>
            <a:r>
              <a:rPr lang="en-US" sz="2400" b="1" dirty="0">
                <a:solidFill>
                  <a:schemeClr val="tx1"/>
                </a:solidFill>
              </a:rPr>
              <a:t>average </a:t>
            </a:r>
            <a:r>
              <a:rPr lang="en-US" sz="2400" b="1" dirty="0" smtClean="0">
                <a:solidFill>
                  <a:schemeClr val="tx1"/>
                </a:solidFill>
              </a:rPr>
              <a:t>weight </a:t>
            </a:r>
            <a:r>
              <a:rPr lang="en-US" dirty="0" smtClean="0">
                <a:solidFill>
                  <a:schemeClr val="tx1"/>
                </a:solidFill>
              </a:rPr>
              <a:t>:  20027.0000</a:t>
            </a:r>
          </a:p>
          <a:p>
            <a:r>
              <a:rPr lang="en-US" sz="2400" b="1" dirty="0">
                <a:solidFill>
                  <a:schemeClr val="tx1"/>
                </a:solidFill>
              </a:rPr>
              <a:t>Half-life</a:t>
            </a:r>
            <a:r>
              <a:rPr lang="en-US" sz="2400" dirty="0">
                <a:solidFill>
                  <a:schemeClr val="tx1"/>
                </a:solidFill>
              </a:rPr>
              <a:t> </a:t>
            </a:r>
            <a:r>
              <a:rPr lang="en-US" dirty="0" smtClean="0">
                <a:solidFill>
                  <a:schemeClr val="tx1"/>
                </a:solidFill>
              </a:rPr>
              <a:t>: </a:t>
            </a:r>
            <a:r>
              <a:rPr lang="de-DE" dirty="0">
                <a:solidFill>
                  <a:schemeClr val="tx1"/>
                </a:solidFill>
              </a:rPr>
              <a:t>10 </a:t>
            </a:r>
            <a:r>
              <a:rPr lang="de-DE" dirty="0" err="1">
                <a:solidFill>
                  <a:schemeClr val="tx1"/>
                </a:solidFill>
              </a:rPr>
              <a:t>hrs</a:t>
            </a:r>
            <a:r>
              <a:rPr lang="de-DE" dirty="0">
                <a:solidFill>
                  <a:schemeClr val="tx1"/>
                </a:solidFill>
              </a:rPr>
              <a:t> </a:t>
            </a:r>
            <a:endParaRPr lang="en-US" dirty="0">
              <a:solidFill>
                <a:schemeClr val="tx1"/>
              </a:solidFill>
            </a:endParaRPr>
          </a:p>
        </p:txBody>
      </p:sp>
    </p:spTree>
    <p:extLst>
      <p:ext uri="{BB962C8B-B14F-4D97-AF65-F5344CB8AC3E}">
        <p14:creationId xmlns:p14="http://schemas.microsoft.com/office/powerpoint/2010/main" val="9923576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026" y="209505"/>
            <a:ext cx="8052350" cy="6389888"/>
          </a:xfrm>
        </p:spPr>
        <p:txBody>
          <a:bodyPr>
            <a:normAutofit/>
          </a:bodyPr>
          <a:lstStyle/>
          <a:p>
            <a:pPr marL="114300" indent="0">
              <a:buNone/>
            </a:pPr>
            <a:r>
              <a:rPr lang="en-US" b="1" dirty="0"/>
              <a:t>Formulation</a:t>
            </a:r>
            <a:r>
              <a:rPr lang="en-US" dirty="0"/>
              <a:t> </a:t>
            </a:r>
            <a:r>
              <a:rPr lang="en-US" dirty="0" smtClean="0"/>
              <a:t>: </a:t>
            </a:r>
            <a:r>
              <a:rPr lang="en-US" sz="1600" dirty="0"/>
              <a:t>Lyophilized </a:t>
            </a:r>
            <a:r>
              <a:rPr lang="en-US" sz="1600" dirty="0" err="1"/>
              <a:t>Betaseron</a:t>
            </a:r>
            <a:r>
              <a:rPr lang="en-US" sz="1600" dirty="0"/>
              <a:t> is a sterile, white to off-white powder, for subcutaneous injection after reconstitution with the diluent supplied (Sodium Chloride, 0.54% Solution). Albumin (Human) USP and </a:t>
            </a:r>
            <a:r>
              <a:rPr lang="en-US" sz="1600" dirty="0" err="1"/>
              <a:t>Mannitol</a:t>
            </a:r>
            <a:r>
              <a:rPr lang="en-US" sz="1600" dirty="0"/>
              <a:t>, USP (15 mg each/vial) are added as stabilizers. </a:t>
            </a:r>
            <a:endParaRPr lang="en-US" sz="1600" dirty="0" smtClean="0"/>
          </a:p>
          <a:p>
            <a:pPr marL="114300" indent="0">
              <a:buNone/>
            </a:pPr>
            <a:r>
              <a:rPr lang="en-US" b="1" dirty="0"/>
              <a:t>Form</a:t>
            </a:r>
            <a:r>
              <a:rPr lang="en-US" dirty="0"/>
              <a:t> </a:t>
            </a:r>
            <a:r>
              <a:rPr lang="en-US" dirty="0" smtClean="0"/>
              <a:t>: </a:t>
            </a:r>
            <a:r>
              <a:rPr lang="en-US" sz="1600" dirty="0"/>
              <a:t>sterile, white to off-white powder </a:t>
            </a:r>
            <a:endParaRPr lang="en-US" sz="1600" dirty="0" smtClean="0"/>
          </a:p>
          <a:p>
            <a:pPr marL="114300" indent="0">
              <a:buNone/>
            </a:pPr>
            <a:r>
              <a:rPr lang="en-US" b="1" dirty="0"/>
              <a:t>Route of administration</a:t>
            </a:r>
            <a:r>
              <a:rPr lang="en-US" dirty="0"/>
              <a:t> </a:t>
            </a:r>
            <a:r>
              <a:rPr lang="en-US" dirty="0" smtClean="0"/>
              <a:t>: </a:t>
            </a:r>
            <a:r>
              <a:rPr lang="en-US" sz="1600" dirty="0"/>
              <a:t>subcutaneous injection </a:t>
            </a:r>
            <a:endParaRPr lang="en-US" sz="1600" dirty="0" smtClean="0"/>
          </a:p>
          <a:p>
            <a:pPr marL="114300" indent="0">
              <a:buNone/>
            </a:pPr>
            <a:r>
              <a:rPr lang="en-US" b="1" dirty="0"/>
              <a:t>Dosage </a:t>
            </a:r>
            <a:r>
              <a:rPr lang="en-US" b="1" dirty="0" smtClean="0"/>
              <a:t>: </a:t>
            </a:r>
            <a:r>
              <a:rPr lang="en-US" sz="1600" dirty="0"/>
              <a:t>The recommended starting dose is 0.0625 mg (0.25 mL) subcutaneously every other day, with dose increases over a six week period to the recommended dose of 0.25 mg (1 mL) every other </a:t>
            </a:r>
            <a:r>
              <a:rPr lang="en-US" sz="1600" dirty="0" smtClean="0"/>
              <a:t>day.</a:t>
            </a:r>
          </a:p>
          <a:p>
            <a:pPr marL="114300" indent="0">
              <a:buNone/>
            </a:pPr>
            <a:r>
              <a:rPr lang="en-US" b="1" dirty="0"/>
              <a:t>Contraindication</a:t>
            </a:r>
            <a:r>
              <a:rPr lang="en-US" dirty="0"/>
              <a:t> </a:t>
            </a:r>
            <a:r>
              <a:rPr lang="en-US" sz="1600" dirty="0" smtClean="0"/>
              <a:t>: </a:t>
            </a:r>
            <a:r>
              <a:rPr lang="en-US" sz="1600" dirty="0" err="1"/>
              <a:t>Betaseron</a:t>
            </a:r>
            <a:r>
              <a:rPr lang="en-US" sz="1600" dirty="0"/>
              <a:t> is contraindicated in patients with a history of hypersensitivity to natural or recombinant interferon beta, Albumin (Human</a:t>
            </a:r>
            <a:r>
              <a:rPr lang="en-US" sz="1600" dirty="0" smtClean="0"/>
              <a:t>).</a:t>
            </a:r>
          </a:p>
          <a:p>
            <a:pPr marL="114300" indent="0">
              <a:buNone/>
            </a:pPr>
            <a:r>
              <a:rPr lang="en-US" b="1" dirty="0"/>
              <a:t>Side effects</a:t>
            </a:r>
            <a:r>
              <a:rPr lang="en-US" dirty="0"/>
              <a:t> </a:t>
            </a:r>
            <a:r>
              <a:rPr lang="en-US" sz="2300" dirty="0" smtClean="0"/>
              <a:t>: </a:t>
            </a:r>
            <a:r>
              <a:rPr lang="en-US" sz="1600" dirty="0"/>
              <a:t>serious side </a:t>
            </a:r>
            <a:r>
              <a:rPr lang="en-US" sz="1600" dirty="0" smtClean="0"/>
              <a:t>effects:</a:t>
            </a:r>
            <a:r>
              <a:rPr lang="en-US" sz="1600" dirty="0"/>
              <a:t> </a:t>
            </a:r>
            <a:r>
              <a:rPr lang="en-US" sz="1600" dirty="0" smtClean="0"/>
              <a:t>depressed </a:t>
            </a:r>
            <a:r>
              <a:rPr lang="en-US" sz="1600" dirty="0"/>
              <a:t>mood, anxiety, trouble sleeping, restlessness, or thoughts of suicide or hurting yourself</a:t>
            </a:r>
            <a:r>
              <a:rPr lang="en-US" sz="1600" dirty="0" smtClean="0"/>
              <a:t>;</a:t>
            </a:r>
            <a:r>
              <a:rPr lang="en-US" sz="1600" dirty="0"/>
              <a:t> </a:t>
            </a:r>
            <a:r>
              <a:rPr lang="en-US" sz="1600" dirty="0" smtClean="0"/>
              <a:t>bruising</a:t>
            </a:r>
            <a:r>
              <a:rPr lang="en-US" sz="1600" dirty="0"/>
              <a:t>, swelling, oozing, or skin changes where the injection was given</a:t>
            </a:r>
            <a:r>
              <a:rPr lang="en-US" sz="1600" dirty="0" smtClean="0"/>
              <a:t>;</a:t>
            </a:r>
            <a:r>
              <a:rPr lang="en-US" sz="1600" dirty="0"/>
              <a:t> </a:t>
            </a:r>
            <a:r>
              <a:rPr lang="en-US" sz="1600" dirty="0" smtClean="0"/>
              <a:t>weight </a:t>
            </a:r>
            <a:r>
              <a:rPr lang="en-US" sz="1600" dirty="0"/>
              <a:t>changes, pounding heartbeats, feeling too hot or cold</a:t>
            </a:r>
            <a:r>
              <a:rPr lang="en-US" sz="1600" dirty="0" smtClean="0"/>
              <a:t>;</a:t>
            </a:r>
            <a:r>
              <a:rPr lang="en-US" sz="1600" dirty="0"/>
              <a:t> </a:t>
            </a:r>
            <a:r>
              <a:rPr lang="en-US" sz="1600" dirty="0" smtClean="0"/>
              <a:t>fever</a:t>
            </a:r>
            <a:r>
              <a:rPr lang="en-US" sz="1600" dirty="0"/>
              <a:t>, chills, body aches, flu symptoms; </a:t>
            </a:r>
            <a:r>
              <a:rPr lang="en-US" sz="1600" dirty="0" smtClean="0"/>
              <a:t>or</a:t>
            </a:r>
            <a:r>
              <a:rPr lang="en-US" sz="1600" dirty="0"/>
              <a:t> </a:t>
            </a:r>
            <a:r>
              <a:rPr lang="en-US" sz="1600" dirty="0" smtClean="0"/>
              <a:t>nausea</a:t>
            </a:r>
            <a:r>
              <a:rPr lang="en-US" sz="1600" dirty="0"/>
              <a:t>, stomach pain, low fever, loss of appetite, dark urine, clay-colored stools, jaundice (yellowing of the skin or eyes)</a:t>
            </a:r>
            <a:r>
              <a:rPr lang="en-US" sz="1600" dirty="0" smtClean="0"/>
              <a:t>.</a:t>
            </a:r>
            <a:endParaRPr lang="en-US" sz="1600" dirty="0"/>
          </a:p>
          <a:p>
            <a:pPr marL="114300" indent="0">
              <a:buNone/>
            </a:pPr>
            <a:r>
              <a:rPr lang="en-US" sz="1600" dirty="0" smtClean="0"/>
              <a:t>Less </a:t>
            </a:r>
            <a:r>
              <a:rPr lang="en-US" sz="1600" dirty="0"/>
              <a:t>serious </a:t>
            </a:r>
            <a:r>
              <a:rPr lang="en-US" sz="1600" dirty="0" err="1"/>
              <a:t>Betaseron</a:t>
            </a:r>
            <a:r>
              <a:rPr lang="en-US" sz="1600" dirty="0"/>
              <a:t> side effects may include</a:t>
            </a:r>
            <a:r>
              <a:rPr lang="en-US" sz="1600" dirty="0" smtClean="0"/>
              <a:t>:</a:t>
            </a:r>
            <a:r>
              <a:rPr lang="en-US" sz="1600" dirty="0"/>
              <a:t> </a:t>
            </a:r>
            <a:r>
              <a:rPr lang="en-US" sz="1600" dirty="0" smtClean="0"/>
              <a:t>  </a:t>
            </a:r>
            <a:r>
              <a:rPr lang="en-US" sz="1600" dirty="0"/>
              <a:t>weakness</a:t>
            </a:r>
            <a:r>
              <a:rPr lang="en-US" sz="1600" dirty="0" smtClean="0"/>
              <a:t>;</a:t>
            </a:r>
            <a:r>
              <a:rPr lang="en-US" sz="1600" dirty="0"/>
              <a:t> </a:t>
            </a:r>
            <a:r>
              <a:rPr lang="en-US" sz="1600" dirty="0" smtClean="0"/>
              <a:t>headache;</a:t>
            </a:r>
            <a:r>
              <a:rPr lang="en-US" sz="1600" dirty="0"/>
              <a:t> </a:t>
            </a:r>
            <a:r>
              <a:rPr lang="en-US" sz="1600" dirty="0" smtClean="0"/>
              <a:t> </a:t>
            </a:r>
            <a:r>
              <a:rPr lang="en-US" sz="1600" dirty="0"/>
              <a:t>muscle pain or weakness</a:t>
            </a:r>
            <a:r>
              <a:rPr lang="en-US" sz="1600" dirty="0" smtClean="0"/>
              <a:t>;</a:t>
            </a:r>
            <a:r>
              <a:rPr lang="en-US" sz="1600" dirty="0"/>
              <a:t> </a:t>
            </a:r>
            <a:r>
              <a:rPr lang="en-US" sz="1600" dirty="0" smtClean="0"/>
              <a:t>sleep </a:t>
            </a:r>
            <a:r>
              <a:rPr lang="en-US" sz="1600" dirty="0"/>
              <a:t>problems (insomnia)</a:t>
            </a:r>
            <a:r>
              <a:rPr lang="en-US" sz="1600" dirty="0" smtClean="0"/>
              <a:t>;</a:t>
            </a:r>
            <a:r>
              <a:rPr lang="en-US" sz="1600" dirty="0"/>
              <a:t> </a:t>
            </a:r>
            <a:r>
              <a:rPr lang="en-US" sz="1600" dirty="0" smtClean="0"/>
              <a:t>stomach pain, </a:t>
            </a:r>
            <a:r>
              <a:rPr lang="en-US" sz="1600" dirty="0"/>
              <a:t>swelling in your hands or feet</a:t>
            </a:r>
            <a:r>
              <a:rPr lang="en-US" sz="1600" dirty="0" smtClean="0"/>
              <a:t>;</a:t>
            </a:r>
            <a:r>
              <a:rPr lang="en-US" sz="1600" dirty="0"/>
              <a:t> </a:t>
            </a:r>
            <a:r>
              <a:rPr lang="en-US" sz="1600" dirty="0" smtClean="0"/>
              <a:t>skin </a:t>
            </a:r>
            <a:r>
              <a:rPr lang="en-US" sz="1600" dirty="0"/>
              <a:t>rash; </a:t>
            </a:r>
            <a:r>
              <a:rPr lang="en-US" sz="1600" dirty="0" err="1" smtClean="0"/>
              <a:t>orirregular</a:t>
            </a:r>
            <a:r>
              <a:rPr lang="en-US" sz="1600" dirty="0" smtClean="0"/>
              <a:t> </a:t>
            </a:r>
            <a:r>
              <a:rPr lang="en-US" sz="1600" dirty="0"/>
              <a:t>menstrual periods.</a:t>
            </a:r>
            <a:br>
              <a:rPr lang="en-US" sz="1600" dirty="0"/>
            </a:br>
            <a:endParaRPr lang="en-US" sz="1600" dirty="0"/>
          </a:p>
        </p:txBody>
      </p:sp>
    </p:spTree>
    <p:extLst>
      <p:ext uri="{BB962C8B-B14F-4D97-AF65-F5344CB8AC3E}">
        <p14:creationId xmlns:p14="http://schemas.microsoft.com/office/powerpoint/2010/main" val="19680758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0933" y="170221"/>
            <a:ext cx="8104723" cy="6429171"/>
          </a:xfrm>
        </p:spPr>
        <p:txBody>
          <a:bodyPr/>
          <a:lstStyle/>
          <a:p>
            <a:pPr marL="114300" indent="0">
              <a:buNone/>
            </a:pPr>
            <a:r>
              <a:rPr lang="en-US" b="1" dirty="0"/>
              <a:t>Drug Interaction </a:t>
            </a:r>
            <a:r>
              <a:rPr lang="en-US" sz="1600" b="1" dirty="0" smtClean="0"/>
              <a:t>:  </a:t>
            </a:r>
            <a:r>
              <a:rPr lang="en-US" sz="1600" dirty="0"/>
              <a:t>A total of 414 drugs (2122 brand and generic names) are known to interact with </a:t>
            </a:r>
            <a:r>
              <a:rPr lang="en-US" sz="1600" dirty="0" err="1"/>
              <a:t>Betaseron</a:t>
            </a:r>
            <a:r>
              <a:rPr lang="en-US" sz="1600" dirty="0"/>
              <a:t> (interferon beta-1b).</a:t>
            </a:r>
            <a:br>
              <a:rPr lang="en-US" sz="1600" dirty="0"/>
            </a:br>
            <a:r>
              <a:rPr lang="en-US" sz="1600" dirty="0"/>
              <a:t> </a:t>
            </a:r>
            <a:r>
              <a:rPr lang="en-US" sz="1600" dirty="0" smtClean="0"/>
              <a:t>   15 </a:t>
            </a:r>
            <a:r>
              <a:rPr lang="en-US" sz="1600" dirty="0"/>
              <a:t>major drug interactions (68 brand and generic names)</a:t>
            </a:r>
            <a:br>
              <a:rPr lang="en-US" sz="1600" dirty="0"/>
            </a:br>
            <a:r>
              <a:rPr lang="en-US" sz="1600" dirty="0"/>
              <a:t>    397 moderate drug interactions (2048 brand and generic names)</a:t>
            </a:r>
            <a:br>
              <a:rPr lang="en-US" sz="1600" dirty="0"/>
            </a:br>
            <a:r>
              <a:rPr lang="en-US" sz="1600" dirty="0"/>
              <a:t>    2 minor drug interactions (6 brand and generic names) </a:t>
            </a:r>
          </a:p>
        </p:txBody>
      </p:sp>
    </p:spTree>
    <p:extLst>
      <p:ext uri="{BB962C8B-B14F-4D97-AF65-F5344CB8AC3E}">
        <p14:creationId xmlns:p14="http://schemas.microsoft.com/office/powerpoint/2010/main" val="34302074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0933" y="209505"/>
            <a:ext cx="8065443" cy="6191295"/>
          </a:xfrm>
        </p:spPr>
        <p:txBody>
          <a:bodyPr>
            <a:normAutofit/>
          </a:bodyPr>
          <a:lstStyle/>
          <a:p>
            <a:pPr marL="114300" indent="0">
              <a:buNone/>
            </a:pPr>
            <a:r>
              <a:rPr lang="en-US" b="1" dirty="0"/>
              <a:t>Brands</a:t>
            </a:r>
            <a:r>
              <a:rPr lang="en-US" dirty="0"/>
              <a:t> </a:t>
            </a:r>
            <a:r>
              <a:rPr lang="en-US" dirty="0" smtClean="0"/>
              <a:t>: </a:t>
            </a:r>
            <a:r>
              <a:rPr lang="en-US" sz="1600" dirty="0" err="1"/>
              <a:t>Extavia</a:t>
            </a:r>
            <a:r>
              <a:rPr lang="en-US" sz="1600" dirty="0"/>
              <a:t> </a:t>
            </a:r>
            <a:endParaRPr lang="en-US" sz="1600" dirty="0" smtClean="0"/>
          </a:p>
          <a:p>
            <a:pPr marL="114300" indent="0">
              <a:buNone/>
            </a:pPr>
            <a:r>
              <a:rPr lang="en-US" b="1" dirty="0"/>
              <a:t>Company</a:t>
            </a:r>
            <a:r>
              <a:rPr lang="en-US" dirty="0"/>
              <a:t> </a:t>
            </a:r>
            <a:r>
              <a:rPr lang="en-US" dirty="0" smtClean="0"/>
              <a:t>:  </a:t>
            </a:r>
            <a:r>
              <a:rPr lang="en-US" sz="1600" dirty="0"/>
              <a:t>Novartis </a:t>
            </a:r>
            <a:endParaRPr lang="en-US" sz="1600" dirty="0" smtClean="0"/>
          </a:p>
          <a:p>
            <a:pPr marL="114300" indent="0">
              <a:buNone/>
            </a:pPr>
            <a:r>
              <a:rPr lang="en-US" b="1" dirty="0"/>
              <a:t>Description</a:t>
            </a:r>
            <a:r>
              <a:rPr lang="en-US" dirty="0"/>
              <a:t> </a:t>
            </a:r>
            <a:r>
              <a:rPr lang="en-US" dirty="0" smtClean="0"/>
              <a:t>: </a:t>
            </a:r>
            <a:r>
              <a:rPr lang="en-US" sz="1600" dirty="0" smtClean="0"/>
              <a:t>EXTAVIA</a:t>
            </a:r>
            <a:r>
              <a:rPr lang="en-US" sz="1600" dirty="0"/>
              <a:t>® (interferon beta-1b) is a purified, sterile, lyophilized protein product produced by recombinant DNA techniques. Interferon beta-1b is manufactured by bacterial fermentation of a strain of Escherichia coli that bears a genetically engineered plasmid containing the gene for human interferon betaser17. The native gene was obtained from human fibroblasts and altered in a way that substitutes serine for the cysteine residue found at position 17. Interferon beta-1b has 165 amino acids and an approximate molecular weight of 18,500 </a:t>
            </a:r>
            <a:r>
              <a:rPr lang="en-US" sz="1600" dirty="0" err="1"/>
              <a:t>daltons</a:t>
            </a:r>
            <a:r>
              <a:rPr lang="en-US" sz="1600" dirty="0"/>
              <a:t>. It does not include the carbohydrate side chains found in the natural material. EXTAVIA contains the same active ingredients as other interferon beta-1b products. For this reason, these products should not be given </a:t>
            </a:r>
            <a:r>
              <a:rPr lang="en-US" sz="1600" dirty="0" smtClean="0"/>
              <a:t>concomitantly.</a:t>
            </a:r>
          </a:p>
          <a:p>
            <a:pPr marL="114300" indent="0">
              <a:buNone/>
            </a:pPr>
            <a:r>
              <a:rPr lang="en-US" b="1" dirty="0"/>
              <a:t>Used For/Prescribed for</a:t>
            </a:r>
            <a:r>
              <a:rPr lang="en-US" dirty="0"/>
              <a:t> </a:t>
            </a:r>
            <a:r>
              <a:rPr lang="en-US" sz="1600" dirty="0" smtClean="0"/>
              <a:t>: </a:t>
            </a:r>
            <a:r>
              <a:rPr lang="en-US" sz="1600" dirty="0" err="1"/>
              <a:t>Extavia</a:t>
            </a:r>
            <a:r>
              <a:rPr lang="en-US" sz="1600" dirty="0"/>
              <a:t> is used to treat relapsing multiple sclerosis (MS). This medication will not cure MS, it will only decrease the frequency of relapse symptoms. </a:t>
            </a:r>
            <a:endParaRPr lang="en-US" sz="1600" dirty="0" smtClean="0"/>
          </a:p>
          <a:p>
            <a:pPr marL="114300" indent="0">
              <a:buNone/>
            </a:pPr>
            <a:r>
              <a:rPr lang="en-US" b="1" dirty="0"/>
              <a:t>Formulation</a:t>
            </a:r>
            <a:r>
              <a:rPr lang="en-US" dirty="0"/>
              <a:t> </a:t>
            </a:r>
            <a:r>
              <a:rPr lang="en-US" dirty="0" smtClean="0"/>
              <a:t>: </a:t>
            </a:r>
            <a:r>
              <a:rPr lang="en-US" sz="1600" dirty="0"/>
              <a:t>Each vial contains 0.3 mg of interferon beta-1b. The unit measurement is derived by comparing the antiviral activity of the product to the World Health Organization (WHO) reference standard of recombinant human interferon beta. </a:t>
            </a:r>
            <a:r>
              <a:rPr lang="en-US" sz="1600" dirty="0" err="1"/>
              <a:t>Mannitol</a:t>
            </a:r>
            <a:r>
              <a:rPr lang="en-US" sz="1600" dirty="0"/>
              <a:t>, USP and Albumin (Human), USP (15 mg each/vial) are added as stabilizers. </a:t>
            </a:r>
            <a:endParaRPr lang="en-US" sz="1600" dirty="0" smtClean="0"/>
          </a:p>
          <a:p>
            <a:pPr marL="114300" indent="0">
              <a:buNone/>
            </a:pPr>
            <a:r>
              <a:rPr lang="en-US" b="1" dirty="0"/>
              <a:t>Form</a:t>
            </a:r>
            <a:r>
              <a:rPr lang="en-US" dirty="0"/>
              <a:t> </a:t>
            </a:r>
            <a:r>
              <a:rPr lang="en-US" dirty="0" smtClean="0"/>
              <a:t>: </a:t>
            </a:r>
            <a:r>
              <a:rPr lang="en-US" sz="1600" dirty="0"/>
              <a:t>sterile, white to off-white powder </a:t>
            </a:r>
            <a:endParaRPr lang="en-US" sz="1600" dirty="0" smtClean="0"/>
          </a:p>
          <a:p>
            <a:pPr marL="114300" indent="0">
              <a:buNone/>
            </a:pPr>
            <a:r>
              <a:rPr lang="en-US" b="1" dirty="0" smtClean="0"/>
              <a:t>Route of administration</a:t>
            </a:r>
            <a:r>
              <a:rPr lang="en-US" dirty="0" smtClean="0"/>
              <a:t> :  </a:t>
            </a:r>
            <a:r>
              <a:rPr lang="en-US" sz="1600" dirty="0" smtClean="0"/>
              <a:t>subcutaneous </a:t>
            </a:r>
            <a:r>
              <a:rPr lang="en-US" sz="1600" dirty="0"/>
              <a:t>injection </a:t>
            </a:r>
          </a:p>
        </p:txBody>
      </p:sp>
    </p:spTree>
    <p:extLst>
      <p:ext uri="{BB962C8B-B14F-4D97-AF65-F5344CB8AC3E}">
        <p14:creationId xmlns:p14="http://schemas.microsoft.com/office/powerpoint/2010/main" val="23074177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0933" y="170221"/>
            <a:ext cx="8130909" cy="6389889"/>
          </a:xfrm>
        </p:spPr>
        <p:txBody>
          <a:bodyPr>
            <a:normAutofit/>
          </a:bodyPr>
          <a:lstStyle/>
          <a:p>
            <a:pPr marL="114300" indent="0">
              <a:buNone/>
            </a:pPr>
            <a:r>
              <a:rPr lang="en-US" b="1" dirty="0"/>
              <a:t>Dosage </a:t>
            </a:r>
            <a:r>
              <a:rPr lang="en-US" b="1" dirty="0" smtClean="0"/>
              <a:t>: </a:t>
            </a:r>
            <a:r>
              <a:rPr lang="en-US" sz="1700" dirty="0"/>
              <a:t>The recommended starting dose is 0.0625 mg (0.25 mL) subcutaneously every other day, with dose increases over a six week period to the recommended dose of 0.25 mg (1 mL) every other </a:t>
            </a:r>
            <a:r>
              <a:rPr lang="en-US" sz="1700" dirty="0" smtClean="0"/>
              <a:t>day.</a:t>
            </a:r>
          </a:p>
          <a:p>
            <a:pPr marL="114300" indent="0">
              <a:buNone/>
            </a:pPr>
            <a:r>
              <a:rPr lang="en-US" b="1" dirty="0"/>
              <a:t>Contraindication</a:t>
            </a:r>
            <a:r>
              <a:rPr lang="en-US" dirty="0"/>
              <a:t> </a:t>
            </a:r>
            <a:r>
              <a:rPr lang="en-US" dirty="0" smtClean="0"/>
              <a:t>: </a:t>
            </a:r>
            <a:r>
              <a:rPr lang="en-US" sz="1600" dirty="0" err="1"/>
              <a:t>Extavia</a:t>
            </a:r>
            <a:r>
              <a:rPr lang="en-US" sz="1600" dirty="0"/>
              <a:t> is contraindicated in patients with a history of hypersensitivity to natural or recombinant interferon beta, Albumin (Human), </a:t>
            </a:r>
            <a:endParaRPr lang="en-US" sz="1600" dirty="0" smtClean="0"/>
          </a:p>
          <a:p>
            <a:pPr marL="114300" indent="0">
              <a:buNone/>
            </a:pPr>
            <a:r>
              <a:rPr lang="en-US" b="1" dirty="0"/>
              <a:t>Side effects</a:t>
            </a:r>
            <a:r>
              <a:rPr lang="en-US" dirty="0"/>
              <a:t> </a:t>
            </a:r>
            <a:r>
              <a:rPr lang="en-US" dirty="0" smtClean="0"/>
              <a:t>: </a:t>
            </a:r>
            <a:r>
              <a:rPr lang="en-US" sz="1600" dirty="0"/>
              <a:t>serious side effects: depressed mood, anxiety, trouble sleeping, restlessness, or thoughts of suicide or hurting yourself; bruising, swelling, oozing, or skin changes where the injection was given; weight changes, pounding heartbeats, feeling too hot or cold; fever, chills, body aches, flu symptoms; or nausea, stomach pain, low fever, loss of appetite, dark urine, clay-colored stools, jaundice (yellowing of the skin or eyes).</a:t>
            </a:r>
          </a:p>
          <a:p>
            <a:pPr marL="114300" indent="0">
              <a:buNone/>
            </a:pPr>
            <a:r>
              <a:rPr lang="en-US" sz="1600" dirty="0"/>
              <a:t>Less serious </a:t>
            </a:r>
            <a:r>
              <a:rPr lang="en-US" sz="1600" dirty="0" err="1"/>
              <a:t>Betaseron</a:t>
            </a:r>
            <a:r>
              <a:rPr lang="en-US" sz="1600" dirty="0"/>
              <a:t> side effects may include:   weakness; headache;  muscle pain or weakness; sleep problems (insomnia); stomach pain, swelling in your hands or feet; skin rash; </a:t>
            </a:r>
            <a:r>
              <a:rPr lang="en-US" sz="1600" dirty="0" err="1"/>
              <a:t>orirregular</a:t>
            </a:r>
            <a:r>
              <a:rPr lang="en-US" sz="1600" dirty="0"/>
              <a:t> menstrual periods.</a:t>
            </a:r>
            <a:br>
              <a:rPr lang="en-US" sz="1600" dirty="0"/>
            </a:br>
            <a:r>
              <a:rPr lang="en-US" b="1" dirty="0" smtClean="0"/>
              <a:t>Drug </a:t>
            </a:r>
            <a:r>
              <a:rPr lang="en-US" b="1" dirty="0"/>
              <a:t>Interaction </a:t>
            </a:r>
            <a:r>
              <a:rPr lang="en-US" b="1" dirty="0" smtClean="0"/>
              <a:t>: </a:t>
            </a:r>
            <a:r>
              <a:rPr lang="en-US" sz="1600" dirty="0"/>
              <a:t>A total of 414 drugs (2122 brand and generic names) are known to interact with </a:t>
            </a:r>
            <a:r>
              <a:rPr lang="en-US" sz="1600" dirty="0" err="1"/>
              <a:t>Betaseron</a:t>
            </a:r>
            <a:r>
              <a:rPr lang="en-US" sz="1600" dirty="0"/>
              <a:t> (interferon beta-1b).</a:t>
            </a:r>
            <a:br>
              <a:rPr lang="en-US" sz="1600" dirty="0"/>
            </a:br>
            <a:r>
              <a:rPr lang="en-US" sz="1600" dirty="0"/>
              <a:t> </a:t>
            </a:r>
            <a:r>
              <a:rPr lang="en-US" sz="1600" dirty="0" smtClean="0"/>
              <a:t>   15 </a:t>
            </a:r>
            <a:r>
              <a:rPr lang="en-US" sz="1600" dirty="0"/>
              <a:t>major drug interactions (68 brand and generic names)</a:t>
            </a:r>
            <a:br>
              <a:rPr lang="en-US" sz="1600" dirty="0"/>
            </a:br>
            <a:r>
              <a:rPr lang="en-US" sz="1600" dirty="0"/>
              <a:t>    397 moderate drug interactions (2048 brand and generic names)</a:t>
            </a:r>
            <a:br>
              <a:rPr lang="en-US" sz="1600" dirty="0"/>
            </a:br>
            <a:r>
              <a:rPr lang="en-US" sz="1600" dirty="0"/>
              <a:t>    2 minor drug interactions (6 brand and generic names) </a:t>
            </a:r>
          </a:p>
          <a:p>
            <a:pPr marL="114300" indent="0">
              <a:buNone/>
            </a:pPr>
            <a:endParaRPr lang="en-US" sz="1600" dirty="0"/>
          </a:p>
        </p:txBody>
      </p:sp>
    </p:spTree>
    <p:extLst>
      <p:ext uri="{BB962C8B-B14F-4D97-AF65-F5344CB8AC3E}">
        <p14:creationId xmlns:p14="http://schemas.microsoft.com/office/powerpoint/2010/main" val="5303339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6399" y="261881"/>
            <a:ext cx="7880801" cy="6298230"/>
          </a:xfrm>
        </p:spPr>
        <p:txBody>
          <a:bodyPr>
            <a:normAutofit/>
          </a:bodyPr>
          <a:lstStyle/>
          <a:p>
            <a:pPr marL="114300" indent="0">
              <a:buNone/>
            </a:pPr>
            <a:r>
              <a:rPr lang="en-US" b="1" dirty="0"/>
              <a:t>Brands</a:t>
            </a:r>
            <a:r>
              <a:rPr lang="en-US" dirty="0"/>
              <a:t> </a:t>
            </a:r>
            <a:r>
              <a:rPr lang="en-US" dirty="0" smtClean="0"/>
              <a:t>: </a:t>
            </a:r>
            <a:r>
              <a:rPr lang="en-US" sz="1600" dirty="0" err="1"/>
              <a:t>Rebif</a:t>
            </a:r>
            <a:r>
              <a:rPr lang="en-US" sz="1600" dirty="0"/>
              <a:t> </a:t>
            </a:r>
            <a:endParaRPr lang="en-US" sz="1600" dirty="0" smtClean="0"/>
          </a:p>
          <a:p>
            <a:pPr marL="114300" indent="0">
              <a:buNone/>
            </a:pPr>
            <a:r>
              <a:rPr lang="en-US" b="1" dirty="0"/>
              <a:t>Company</a:t>
            </a:r>
            <a:r>
              <a:rPr lang="en-US" dirty="0"/>
              <a:t> </a:t>
            </a:r>
            <a:r>
              <a:rPr lang="en-US" dirty="0" smtClean="0"/>
              <a:t>:  </a:t>
            </a:r>
            <a:r>
              <a:rPr lang="en-US" sz="1600" dirty="0"/>
              <a:t>Merck </a:t>
            </a:r>
            <a:endParaRPr lang="en-US" sz="1600" dirty="0" smtClean="0"/>
          </a:p>
          <a:p>
            <a:pPr marL="114300" indent="0">
              <a:buNone/>
            </a:pPr>
            <a:r>
              <a:rPr lang="en-US" b="1" dirty="0"/>
              <a:t>Description</a:t>
            </a:r>
            <a:r>
              <a:rPr lang="en-US" dirty="0"/>
              <a:t> </a:t>
            </a:r>
            <a:r>
              <a:rPr lang="en-US" dirty="0" smtClean="0"/>
              <a:t>: </a:t>
            </a:r>
            <a:r>
              <a:rPr lang="en-US" sz="1600" dirty="0"/>
              <a:t>REBIF (interferon beta-1a) is a purified 166 amino acid glycoprotein with a molecular weight of approximately 22,500 </a:t>
            </a:r>
            <a:r>
              <a:rPr lang="en-US" sz="1600" dirty="0" err="1"/>
              <a:t>daltons</a:t>
            </a:r>
            <a:r>
              <a:rPr lang="en-US" sz="1600" dirty="0"/>
              <a:t>. It is produced by recombinant DNA technology using genetically engineered Chinese Hamster Ovary cells into which the human interferon beta gene has been introduced. The amino acid sequence of REBIF is identical to that of natural fibroblast derived human interferon beta. Natural interferon beta and interferon beta-1a (REBIF) are glycosylated with each containing a single N-linked complex carbohydrate moiety.</a:t>
            </a:r>
            <a:br>
              <a:rPr lang="en-US" sz="1600" dirty="0"/>
            </a:br>
            <a:r>
              <a:rPr lang="en-US" sz="1600" dirty="0" smtClean="0"/>
              <a:t>	Using </a:t>
            </a:r>
            <a:r>
              <a:rPr lang="en-US" sz="1600" dirty="0"/>
              <a:t>a reference standard calibrated against the World Health Organization natural interferon beta standard (Second International Standard for Interferon, Human Fibroblast GB 23 902 531), REBIF has a specific activity of approximately 270 million international units (MIU) of antiviral activity per mg of interferon beta-1a determined specifically by an in vitro </a:t>
            </a:r>
            <a:r>
              <a:rPr lang="en-US" sz="1600" dirty="0" err="1"/>
              <a:t>cytopathic</a:t>
            </a:r>
            <a:r>
              <a:rPr lang="en-US" sz="1600" dirty="0"/>
              <a:t> effect bioassay using WISH cells and Vesicular Stomatitis virus. REBIF 8.8 mcg, 22 mcg and 44 mcg contains approximately 2.4 million international units, 6 million international units or 12 million international units, respectively, of antiviral activity using this method. </a:t>
            </a:r>
            <a:endParaRPr lang="en-US" sz="1600" dirty="0" smtClean="0"/>
          </a:p>
          <a:p>
            <a:pPr marL="114300" indent="0">
              <a:buNone/>
            </a:pPr>
            <a:r>
              <a:rPr lang="en-US" b="1" dirty="0"/>
              <a:t>Used For/Prescribed for</a:t>
            </a:r>
            <a:r>
              <a:rPr lang="en-US" dirty="0"/>
              <a:t> </a:t>
            </a:r>
            <a:r>
              <a:rPr lang="en-US" dirty="0" smtClean="0"/>
              <a:t>:  </a:t>
            </a:r>
            <a:r>
              <a:rPr lang="en-US" sz="1600" dirty="0" err="1"/>
              <a:t>Rebif</a:t>
            </a:r>
            <a:r>
              <a:rPr lang="en-US" sz="1600" dirty="0"/>
              <a:t> is used to treat relapsing multiple sclerosis (MS). This medication will not cure MS, it will only decrease the frequency of relapse symptoms. </a:t>
            </a:r>
            <a:endParaRPr lang="en-US" sz="1600" dirty="0" smtClean="0"/>
          </a:p>
          <a:p>
            <a:pPr marL="114300" indent="0">
              <a:buNone/>
            </a:pPr>
            <a:endParaRPr lang="en-US" sz="1700" dirty="0"/>
          </a:p>
        </p:txBody>
      </p:sp>
    </p:spTree>
    <p:extLst>
      <p:ext uri="{BB962C8B-B14F-4D97-AF65-F5344CB8AC3E}">
        <p14:creationId xmlns:p14="http://schemas.microsoft.com/office/powerpoint/2010/main" val="9328248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7839" y="144033"/>
            <a:ext cx="8144003" cy="6494641"/>
          </a:xfrm>
        </p:spPr>
        <p:txBody>
          <a:bodyPr/>
          <a:lstStyle/>
          <a:p>
            <a:pPr marL="114300" indent="0">
              <a:buNone/>
            </a:pPr>
            <a:r>
              <a:rPr lang="en-US" b="1" dirty="0"/>
              <a:t>Formulation</a:t>
            </a:r>
            <a:r>
              <a:rPr lang="en-US" dirty="0"/>
              <a:t> </a:t>
            </a:r>
            <a:r>
              <a:rPr lang="en-US" dirty="0" smtClean="0"/>
              <a:t>:  </a:t>
            </a:r>
            <a:r>
              <a:rPr lang="en-US" sz="1600" dirty="0"/>
              <a:t>Each 0.5 mL (0.5 cc) of REBIF contains either 22 mcg or 44 mcg of interferon beta-1a, 2 mg or 4 mg albumin (human), 27.3 mg </a:t>
            </a:r>
            <a:r>
              <a:rPr lang="en-US" sz="1600" dirty="0" err="1"/>
              <a:t>mannitol</a:t>
            </a:r>
            <a:r>
              <a:rPr lang="en-US" sz="1600" dirty="0"/>
              <a:t>, 0.4 mg sodium acetate, and water for injection. Each 0.2 mL (0.2 cc) of REBIF contains 8.8 mcg of interferon beta-1a, 0.8 mg albumin (human), 10.9 mg </a:t>
            </a:r>
            <a:r>
              <a:rPr lang="en-US" sz="1600" dirty="0" err="1"/>
              <a:t>mannitol</a:t>
            </a:r>
            <a:r>
              <a:rPr lang="en-US" sz="1600" dirty="0"/>
              <a:t>, 0.16 mg sodium acetate, and water for injection. </a:t>
            </a:r>
            <a:endParaRPr lang="en-US" sz="1600" dirty="0" smtClean="0"/>
          </a:p>
          <a:p>
            <a:pPr marL="114300" indent="0">
              <a:buNone/>
            </a:pPr>
            <a:r>
              <a:rPr lang="en-US" b="1" dirty="0"/>
              <a:t>Form</a:t>
            </a:r>
            <a:r>
              <a:rPr lang="en-US" dirty="0"/>
              <a:t> </a:t>
            </a:r>
            <a:r>
              <a:rPr lang="en-US" dirty="0" smtClean="0"/>
              <a:t>:  </a:t>
            </a:r>
            <a:r>
              <a:rPr lang="en-US" sz="1600" dirty="0"/>
              <a:t>sterile solution in a prefilled syringe or REBIF </a:t>
            </a:r>
            <a:r>
              <a:rPr lang="en-US" sz="1600" dirty="0" err="1"/>
              <a:t>Rebidose</a:t>
            </a:r>
            <a:r>
              <a:rPr lang="en-US" sz="1600" dirty="0"/>
              <a:t> </a:t>
            </a:r>
            <a:r>
              <a:rPr lang="en-US" sz="1600" dirty="0" err="1" smtClean="0"/>
              <a:t>autoinjector</a:t>
            </a:r>
            <a:r>
              <a:rPr lang="en-US" sz="1600" dirty="0" smtClean="0"/>
              <a:t>.</a:t>
            </a:r>
          </a:p>
          <a:p>
            <a:pPr marL="114300" indent="0">
              <a:buNone/>
            </a:pPr>
            <a:r>
              <a:rPr lang="en-US" b="1" dirty="0"/>
              <a:t>Route of administration</a:t>
            </a:r>
            <a:r>
              <a:rPr lang="en-US" dirty="0"/>
              <a:t> </a:t>
            </a:r>
            <a:r>
              <a:rPr lang="en-US" dirty="0" smtClean="0"/>
              <a:t>: </a:t>
            </a:r>
            <a:r>
              <a:rPr lang="en-US" sz="1600" dirty="0"/>
              <a:t>subcutaneous injection </a:t>
            </a:r>
            <a:endParaRPr lang="en-US" sz="1600" dirty="0" smtClean="0"/>
          </a:p>
          <a:p>
            <a:pPr marL="114300" indent="0">
              <a:buNone/>
            </a:pPr>
            <a:r>
              <a:rPr lang="en-US" b="1" dirty="0"/>
              <a:t>Dosage </a:t>
            </a:r>
            <a:r>
              <a:rPr lang="en-US" b="1" dirty="0" smtClean="0"/>
              <a:t>:  </a:t>
            </a:r>
            <a:r>
              <a:rPr lang="en-US" sz="1600" dirty="0"/>
              <a:t>The recommended dose of REBIF is either 22 mcg or 44 mcg injected subcutaneously three times per week. REBIF should be administered, if possible, at the same time (preferably in the late afternoon or evening) on the same three days (e.g., Monday, Wednesday, and Friday) at least 48 hours apart each week. </a:t>
            </a:r>
            <a:endParaRPr lang="en-US" sz="1600" dirty="0" smtClean="0"/>
          </a:p>
          <a:p>
            <a:pPr marL="114300" indent="0">
              <a:buNone/>
            </a:pPr>
            <a:r>
              <a:rPr lang="en-US" b="1" dirty="0"/>
              <a:t>Contraindication</a:t>
            </a:r>
            <a:r>
              <a:rPr lang="en-US" dirty="0"/>
              <a:t> </a:t>
            </a:r>
            <a:r>
              <a:rPr lang="en-US" dirty="0" smtClean="0"/>
              <a:t>:  </a:t>
            </a:r>
            <a:r>
              <a:rPr lang="en-US" sz="1600" dirty="0"/>
              <a:t>REBIF is contraindicated in patients with a history of hypersensitivity to natural or recombinant interferon beta, human </a:t>
            </a:r>
            <a:r>
              <a:rPr lang="en-US" sz="1600" dirty="0" smtClean="0"/>
              <a:t>albumin.</a:t>
            </a:r>
          </a:p>
          <a:p>
            <a:pPr marL="114300" indent="0">
              <a:buNone/>
            </a:pPr>
            <a:r>
              <a:rPr lang="en-US" b="1" dirty="0"/>
              <a:t>Drug Interaction </a:t>
            </a:r>
            <a:r>
              <a:rPr lang="en-US" sz="1600" b="1" dirty="0" smtClean="0"/>
              <a:t>:  </a:t>
            </a:r>
            <a:r>
              <a:rPr lang="en-US" sz="1600" dirty="0"/>
              <a:t>A total of 414 drugs (2122 brand and generic names) are known to interact with </a:t>
            </a:r>
            <a:r>
              <a:rPr lang="en-US" sz="1600" dirty="0" err="1"/>
              <a:t>Betaseron</a:t>
            </a:r>
            <a:r>
              <a:rPr lang="en-US" sz="1600" dirty="0"/>
              <a:t> (interferon beta-1b)</a:t>
            </a:r>
            <a:r>
              <a:rPr lang="en-US" sz="1600" dirty="0" smtClean="0"/>
              <a:t>.</a:t>
            </a:r>
            <a:endParaRPr lang="en-US" sz="1600" dirty="0"/>
          </a:p>
          <a:p>
            <a:pPr marL="114300" indent="0">
              <a:buNone/>
            </a:pPr>
            <a:r>
              <a:rPr lang="en-US" sz="1600" dirty="0"/>
              <a:t> </a:t>
            </a:r>
            <a:r>
              <a:rPr lang="en-US" sz="1600" dirty="0" smtClean="0"/>
              <a:t>  </a:t>
            </a:r>
            <a:r>
              <a:rPr lang="en-US" sz="1600" dirty="0"/>
              <a:t>15 major drug interactions (68 brand and generic names)</a:t>
            </a:r>
            <a:br>
              <a:rPr lang="en-US" sz="1600" dirty="0"/>
            </a:br>
            <a:r>
              <a:rPr lang="en-US" sz="1600" dirty="0"/>
              <a:t>    397 moderate drug interactions (2048 brand and generic names)</a:t>
            </a:r>
            <a:br>
              <a:rPr lang="en-US" sz="1600" dirty="0"/>
            </a:br>
            <a:r>
              <a:rPr lang="en-US" sz="1600" dirty="0"/>
              <a:t>    2 minor drug interactions (6 brand and generic names) </a:t>
            </a:r>
          </a:p>
        </p:txBody>
      </p:sp>
    </p:spTree>
    <p:extLst>
      <p:ext uri="{BB962C8B-B14F-4D97-AF65-F5344CB8AC3E}">
        <p14:creationId xmlns:p14="http://schemas.microsoft.com/office/powerpoint/2010/main" val="18203039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746" y="157128"/>
            <a:ext cx="7972454" cy="6243672"/>
          </a:xfrm>
        </p:spPr>
        <p:txBody>
          <a:bodyPr/>
          <a:lstStyle/>
          <a:p>
            <a:pPr marL="114300" indent="0">
              <a:buNone/>
            </a:pPr>
            <a:r>
              <a:rPr lang="en-US" b="1" dirty="0" err="1"/>
              <a:t>Refrence</a:t>
            </a:r>
            <a:r>
              <a:rPr lang="en-US" dirty="0"/>
              <a:t> </a:t>
            </a:r>
            <a:r>
              <a:rPr lang="en-US" dirty="0" smtClean="0"/>
              <a:t>: </a:t>
            </a:r>
          </a:p>
          <a:p>
            <a:r>
              <a:rPr lang="en-US" sz="1600" dirty="0"/>
              <a:t>http://</a:t>
            </a:r>
            <a:r>
              <a:rPr lang="en-US" sz="1600" dirty="0" err="1"/>
              <a:t>www.avonex.com</a:t>
            </a:r>
            <a:r>
              <a:rPr lang="en-US" sz="1600" dirty="0"/>
              <a:t>/        </a:t>
            </a:r>
            <a:endParaRPr lang="en-US" sz="1600" dirty="0" smtClean="0"/>
          </a:p>
          <a:p>
            <a:r>
              <a:rPr lang="en-US" sz="1600" dirty="0" smtClean="0"/>
              <a:t>  </a:t>
            </a:r>
            <a:r>
              <a:rPr lang="en-US" sz="1600" dirty="0"/>
              <a:t>http://</a:t>
            </a:r>
            <a:r>
              <a:rPr lang="en-US" sz="1600" dirty="0" err="1"/>
              <a:t>www.rxlist.com</a:t>
            </a:r>
            <a:r>
              <a:rPr lang="en-US" sz="1600" dirty="0"/>
              <a:t>/</a:t>
            </a:r>
            <a:r>
              <a:rPr lang="en-US" sz="1600" dirty="0" err="1"/>
              <a:t>avonex-drug.htm</a:t>
            </a:r>
            <a:r>
              <a:rPr lang="en-US" sz="1600" dirty="0"/>
              <a:t>  </a:t>
            </a:r>
            <a:endParaRPr lang="en-US" sz="1600" dirty="0" smtClean="0"/>
          </a:p>
          <a:p>
            <a:r>
              <a:rPr lang="en-US" sz="1600" dirty="0" smtClean="0"/>
              <a:t> </a:t>
            </a:r>
            <a:r>
              <a:rPr lang="en-US" sz="1600" dirty="0"/>
              <a:t>http://</a:t>
            </a:r>
            <a:r>
              <a:rPr lang="en-US" sz="1600" dirty="0" err="1"/>
              <a:t>www.drugs.com</a:t>
            </a:r>
            <a:r>
              <a:rPr lang="en-US" sz="1600" dirty="0"/>
              <a:t>/</a:t>
            </a:r>
            <a:r>
              <a:rPr lang="en-US" sz="1600" dirty="0" err="1"/>
              <a:t>avonex.html</a:t>
            </a:r>
            <a:r>
              <a:rPr lang="en-US" sz="1600" dirty="0"/>
              <a:t> </a:t>
            </a:r>
            <a:endParaRPr lang="en-US" sz="1600" dirty="0" smtClean="0"/>
          </a:p>
          <a:p>
            <a:r>
              <a:rPr lang="en-US" sz="1600" dirty="0"/>
              <a:t>http://</a:t>
            </a:r>
            <a:r>
              <a:rPr lang="en-US" sz="1600" dirty="0" err="1"/>
              <a:t>www.drugs.com</a:t>
            </a:r>
            <a:r>
              <a:rPr lang="en-US" sz="1600" dirty="0"/>
              <a:t>/</a:t>
            </a:r>
            <a:r>
              <a:rPr lang="en-US" sz="1600" dirty="0" err="1"/>
              <a:t>uk</a:t>
            </a:r>
            <a:r>
              <a:rPr lang="en-US" sz="1600" dirty="0"/>
              <a:t>/</a:t>
            </a:r>
            <a:r>
              <a:rPr lang="en-US" sz="1600" dirty="0" err="1"/>
              <a:t>betaferon.html</a:t>
            </a:r>
            <a:r>
              <a:rPr lang="en-US" sz="1600" dirty="0"/>
              <a:t>      </a:t>
            </a:r>
            <a:endParaRPr lang="en-US" sz="1600" dirty="0" smtClean="0"/>
          </a:p>
          <a:p>
            <a:r>
              <a:rPr lang="en-US" sz="1600" dirty="0" smtClean="0"/>
              <a:t> </a:t>
            </a:r>
            <a:r>
              <a:rPr lang="en-US" sz="1600" dirty="0"/>
              <a:t>http://</a:t>
            </a:r>
            <a:r>
              <a:rPr lang="en-US" sz="1600" dirty="0" err="1"/>
              <a:t>www.mssociety.ie</a:t>
            </a:r>
            <a:r>
              <a:rPr lang="en-US" sz="1600" dirty="0"/>
              <a:t>/uploads/File/Living%20with%20MS/Treating%20and%20Managing%20MS/MS%20Ireland%20Betaferon_Feb2014.pdf             </a:t>
            </a:r>
            <a:endParaRPr lang="en-US" sz="1600" dirty="0" smtClean="0"/>
          </a:p>
          <a:p>
            <a:r>
              <a:rPr lang="en-US" sz="1600" dirty="0" smtClean="0"/>
              <a:t>http</a:t>
            </a:r>
            <a:r>
              <a:rPr lang="en-US" sz="1600" dirty="0"/>
              <a:t>://</a:t>
            </a:r>
            <a:r>
              <a:rPr lang="en-US" sz="1600" dirty="0" err="1"/>
              <a:t>www.netdoctor.co.uk</a:t>
            </a:r>
            <a:r>
              <a:rPr lang="en-US" sz="1600" dirty="0"/>
              <a:t>/brain-and-nervous-system/medicines/</a:t>
            </a:r>
            <a:r>
              <a:rPr lang="en-US" sz="1600" dirty="0" err="1"/>
              <a:t>betaferon.html</a:t>
            </a:r>
            <a:r>
              <a:rPr lang="en-US" sz="1600" dirty="0"/>
              <a:t> </a:t>
            </a:r>
            <a:endParaRPr lang="en-US" sz="1600" dirty="0" smtClean="0"/>
          </a:p>
          <a:p>
            <a:r>
              <a:rPr lang="en-US" sz="1600" dirty="0"/>
              <a:t>https://</a:t>
            </a:r>
            <a:r>
              <a:rPr lang="en-US" sz="1600" dirty="0" err="1"/>
              <a:t>www.betaseron.com</a:t>
            </a:r>
            <a:r>
              <a:rPr lang="en-US" sz="1600" dirty="0"/>
              <a:t>/home </a:t>
            </a:r>
            <a:endParaRPr lang="en-US" sz="1600" dirty="0" smtClean="0"/>
          </a:p>
          <a:p>
            <a:r>
              <a:rPr lang="en-US" sz="1600" dirty="0" smtClean="0"/>
              <a:t> </a:t>
            </a:r>
            <a:r>
              <a:rPr lang="en-US" sz="1600" dirty="0"/>
              <a:t>http://</a:t>
            </a:r>
            <a:r>
              <a:rPr lang="en-US" sz="1600" dirty="0" err="1"/>
              <a:t>www.rxlist.com</a:t>
            </a:r>
            <a:r>
              <a:rPr lang="en-US" sz="1600" dirty="0"/>
              <a:t>/</a:t>
            </a:r>
            <a:r>
              <a:rPr lang="en-US" sz="1600" dirty="0" err="1"/>
              <a:t>betaseron-drug.htm</a:t>
            </a:r>
            <a:r>
              <a:rPr lang="en-US" sz="1600" dirty="0"/>
              <a:t> </a:t>
            </a:r>
            <a:endParaRPr lang="en-US" sz="1600" dirty="0" smtClean="0"/>
          </a:p>
          <a:p>
            <a:r>
              <a:rPr lang="en-US" sz="1600" dirty="0" smtClean="0"/>
              <a:t>http</a:t>
            </a:r>
            <a:r>
              <a:rPr lang="en-US" sz="1600" dirty="0"/>
              <a:t>://</a:t>
            </a:r>
            <a:r>
              <a:rPr lang="en-US" sz="1600" dirty="0" err="1"/>
              <a:t>www.drugs.com</a:t>
            </a:r>
            <a:r>
              <a:rPr lang="en-US" sz="1600" dirty="0"/>
              <a:t>/</a:t>
            </a:r>
            <a:r>
              <a:rPr lang="en-US" sz="1600" dirty="0" err="1"/>
              <a:t>betaseron.html</a:t>
            </a:r>
            <a:r>
              <a:rPr lang="en-US" sz="1600" dirty="0"/>
              <a:t> </a:t>
            </a:r>
            <a:endParaRPr lang="en-US" sz="1600" dirty="0" smtClean="0"/>
          </a:p>
          <a:p>
            <a:r>
              <a:rPr lang="en-US" sz="1600" dirty="0"/>
              <a:t>http://</a:t>
            </a:r>
            <a:r>
              <a:rPr lang="en-US" sz="1600" dirty="0" err="1"/>
              <a:t>www.extavia.com</a:t>
            </a:r>
            <a:r>
              <a:rPr lang="en-US" sz="1600" dirty="0"/>
              <a:t>/</a:t>
            </a:r>
            <a:r>
              <a:rPr lang="en-US" sz="1600" dirty="0" err="1"/>
              <a:t>index.jsp?usertrack.filter_applied</a:t>
            </a:r>
            <a:r>
              <a:rPr lang="en-US" sz="1600" dirty="0"/>
              <a:t>=</a:t>
            </a:r>
            <a:r>
              <a:rPr lang="en-US" sz="1600" dirty="0" err="1"/>
              <a:t>true&amp;NovaId</a:t>
            </a:r>
            <a:r>
              <a:rPr lang="en-US" sz="1600" dirty="0"/>
              <a:t>=2935376997531791734  </a:t>
            </a:r>
            <a:endParaRPr lang="en-US" sz="1600" dirty="0" smtClean="0"/>
          </a:p>
          <a:p>
            <a:r>
              <a:rPr lang="en-US" sz="1600" dirty="0" smtClean="0"/>
              <a:t>http</a:t>
            </a:r>
            <a:r>
              <a:rPr lang="en-US" sz="1600" dirty="0"/>
              <a:t>://</a:t>
            </a:r>
            <a:r>
              <a:rPr lang="en-US" sz="1600" dirty="0" err="1"/>
              <a:t>www.rxlist.com</a:t>
            </a:r>
            <a:r>
              <a:rPr lang="en-US" sz="1600" dirty="0"/>
              <a:t>/</a:t>
            </a:r>
            <a:r>
              <a:rPr lang="en-US" sz="1600" dirty="0" err="1"/>
              <a:t>extavia-drug.htm</a:t>
            </a:r>
            <a:r>
              <a:rPr lang="en-US" sz="1600" dirty="0"/>
              <a:t> </a:t>
            </a:r>
            <a:endParaRPr lang="en-US" sz="1600" dirty="0" smtClean="0"/>
          </a:p>
          <a:p>
            <a:r>
              <a:rPr lang="en-US" sz="1600" dirty="0" smtClean="0"/>
              <a:t>http</a:t>
            </a:r>
            <a:r>
              <a:rPr lang="en-US" sz="1600" dirty="0"/>
              <a:t>://</a:t>
            </a:r>
            <a:r>
              <a:rPr lang="en-US" sz="1600" dirty="0" err="1"/>
              <a:t>www.nationalmssociety.org</a:t>
            </a:r>
            <a:r>
              <a:rPr lang="en-US" sz="1600" dirty="0"/>
              <a:t>/Treating-MS/Medications/</a:t>
            </a:r>
            <a:r>
              <a:rPr lang="en-US" sz="1600" dirty="0" err="1"/>
              <a:t>Extavia</a:t>
            </a:r>
            <a:r>
              <a:rPr lang="en-US" sz="1600" dirty="0"/>
              <a:t>  </a:t>
            </a:r>
            <a:endParaRPr lang="en-US" sz="1600" dirty="0" smtClean="0"/>
          </a:p>
          <a:p>
            <a:r>
              <a:rPr lang="en-US" sz="1600" dirty="0" smtClean="0">
                <a:hlinkClick r:id="rId2"/>
              </a:rPr>
              <a:t>http</a:t>
            </a:r>
            <a:r>
              <a:rPr lang="en-US" sz="1600" dirty="0">
                <a:hlinkClick r:id="rId2"/>
              </a:rPr>
              <a:t>://www.drugs.com/extavia.html</a:t>
            </a:r>
            <a:r>
              <a:rPr lang="en-US" sz="1600" dirty="0"/>
              <a:t> </a:t>
            </a:r>
            <a:endParaRPr lang="en-US" sz="1600" dirty="0" smtClean="0"/>
          </a:p>
          <a:p>
            <a:r>
              <a:rPr lang="en-US" sz="1600" dirty="0" smtClean="0"/>
              <a:t>http</a:t>
            </a:r>
            <a:r>
              <a:rPr lang="en-US" sz="1600" dirty="0"/>
              <a:t>://</a:t>
            </a:r>
            <a:r>
              <a:rPr lang="en-US" sz="1600" dirty="0" err="1"/>
              <a:t>www.rebif.com</a:t>
            </a:r>
            <a:r>
              <a:rPr lang="en-US" sz="1600" dirty="0"/>
              <a:t>/index            </a:t>
            </a:r>
            <a:endParaRPr lang="en-US" sz="1600" dirty="0" smtClean="0"/>
          </a:p>
          <a:p>
            <a:r>
              <a:rPr lang="en-US" sz="1600" dirty="0" smtClean="0"/>
              <a:t>http</a:t>
            </a:r>
            <a:r>
              <a:rPr lang="en-US" sz="1600" dirty="0"/>
              <a:t>://</a:t>
            </a:r>
            <a:r>
              <a:rPr lang="en-US" sz="1600" dirty="0" err="1"/>
              <a:t>www.rxlist.com</a:t>
            </a:r>
            <a:r>
              <a:rPr lang="en-US" sz="1600" dirty="0"/>
              <a:t>/</a:t>
            </a:r>
            <a:r>
              <a:rPr lang="en-US" sz="1600" dirty="0" err="1"/>
              <a:t>rebif-drug.htm</a:t>
            </a:r>
            <a:r>
              <a:rPr lang="en-US" sz="1600" dirty="0"/>
              <a:t>  </a:t>
            </a:r>
            <a:endParaRPr lang="en-US" sz="1600" dirty="0" smtClean="0"/>
          </a:p>
          <a:p>
            <a:r>
              <a:rPr lang="en-US" sz="1600" dirty="0" smtClean="0"/>
              <a:t>http</a:t>
            </a:r>
            <a:r>
              <a:rPr lang="en-US" sz="1600" dirty="0"/>
              <a:t>://</a:t>
            </a:r>
            <a:r>
              <a:rPr lang="en-US" sz="1600" dirty="0" err="1"/>
              <a:t>www.drugs.com</a:t>
            </a:r>
            <a:r>
              <a:rPr lang="en-US" sz="1600" dirty="0"/>
              <a:t>/</a:t>
            </a:r>
            <a:r>
              <a:rPr lang="en-US" sz="1600" dirty="0" err="1"/>
              <a:t>rebif.html</a:t>
            </a:r>
            <a:r>
              <a:rPr lang="en-US" sz="1600" dirty="0"/>
              <a:t> </a:t>
            </a:r>
          </a:p>
        </p:txBody>
      </p:sp>
    </p:spTree>
    <p:extLst>
      <p:ext uri="{BB962C8B-B14F-4D97-AF65-F5344CB8AC3E}">
        <p14:creationId xmlns:p14="http://schemas.microsoft.com/office/powerpoint/2010/main" val="2848661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7839" y="196411"/>
            <a:ext cx="8117817" cy="6468452"/>
          </a:xfrm>
        </p:spPr>
        <p:txBody>
          <a:bodyPr>
            <a:normAutofit/>
          </a:bodyPr>
          <a:lstStyle/>
          <a:p>
            <a:pPr marL="114300" indent="0">
              <a:buNone/>
            </a:pPr>
            <a:r>
              <a:rPr lang="en-US" b="1" dirty="0"/>
              <a:t>Description</a:t>
            </a:r>
            <a:r>
              <a:rPr lang="en-US" dirty="0"/>
              <a:t> </a:t>
            </a:r>
            <a:endParaRPr lang="en-US" dirty="0" smtClean="0"/>
          </a:p>
          <a:p>
            <a:pPr marL="114300" indent="0">
              <a:lnSpc>
                <a:spcPct val="150000"/>
              </a:lnSpc>
              <a:buNone/>
            </a:pPr>
            <a:r>
              <a:rPr lang="en-US" sz="1600" dirty="0"/>
              <a:t>Human interferon beta (166 residues), glycosylated, MW=22.5kD. It is produced by mammalian cells (Chinese Hamster Ovary cells) into which the human interferon beta gene has been introduced. The amino acid sequence of </a:t>
            </a:r>
            <a:r>
              <a:rPr lang="en-US" sz="1600" dirty="0" err="1"/>
              <a:t>Avonex</a:t>
            </a:r>
            <a:r>
              <a:rPr lang="en-US" sz="1600" dirty="0"/>
              <a:t> is identical to that of natural human interferon beta. </a:t>
            </a:r>
            <a:endParaRPr lang="en-US" sz="1600" dirty="0" smtClean="0"/>
          </a:p>
          <a:p>
            <a:pPr marL="114300" indent="0">
              <a:lnSpc>
                <a:spcPct val="150000"/>
              </a:lnSpc>
              <a:buNone/>
            </a:pPr>
            <a:r>
              <a:rPr lang="en-US" b="1" dirty="0" smtClean="0"/>
              <a:t>Indication</a:t>
            </a:r>
            <a:r>
              <a:rPr lang="en-US" dirty="0" smtClean="0"/>
              <a:t> </a:t>
            </a:r>
          </a:p>
          <a:p>
            <a:pPr marL="114300" indent="0">
              <a:lnSpc>
                <a:spcPct val="150000"/>
              </a:lnSpc>
              <a:buNone/>
            </a:pPr>
            <a:r>
              <a:rPr lang="en-US" sz="1600" dirty="0"/>
              <a:t>For treatment of relapsing/remitting multiple sclerosis, also for </a:t>
            </a:r>
            <a:r>
              <a:rPr lang="en-US" sz="1600" dirty="0" err="1"/>
              <a:t>condyloma</a:t>
            </a:r>
            <a:r>
              <a:rPr lang="en-US" sz="1600" dirty="0"/>
              <a:t> </a:t>
            </a:r>
            <a:r>
              <a:rPr lang="en-US" sz="1600" dirty="0" err="1"/>
              <a:t>acuminatum</a:t>
            </a:r>
            <a:r>
              <a:rPr lang="en-US" sz="1600" dirty="0"/>
              <a:t> </a:t>
            </a:r>
            <a:r>
              <a:rPr lang="en-US" sz="1600" dirty="0" smtClean="0"/>
              <a:t>.</a:t>
            </a:r>
          </a:p>
          <a:p>
            <a:pPr marL="114300" indent="0">
              <a:lnSpc>
                <a:spcPct val="150000"/>
              </a:lnSpc>
              <a:buNone/>
            </a:pPr>
            <a:r>
              <a:rPr lang="en-US" b="1" dirty="0"/>
              <a:t>P</a:t>
            </a:r>
            <a:r>
              <a:rPr lang="en-US" b="1" dirty="0" smtClean="0"/>
              <a:t>harmacodynamics</a:t>
            </a:r>
            <a:r>
              <a:rPr lang="en-US" dirty="0" smtClean="0"/>
              <a:t> </a:t>
            </a:r>
          </a:p>
          <a:p>
            <a:pPr marL="114300" indent="0">
              <a:lnSpc>
                <a:spcPct val="150000"/>
              </a:lnSpc>
              <a:buNone/>
            </a:pPr>
            <a:r>
              <a:rPr lang="en-US" sz="1600" dirty="0"/>
              <a:t>Interferon beta </a:t>
            </a:r>
            <a:r>
              <a:rPr lang="en-US" sz="1600" dirty="0" err="1"/>
              <a:t>upregulates</a:t>
            </a:r>
            <a:r>
              <a:rPr lang="en-US" sz="1600" dirty="0"/>
              <a:t> the expression of MHC I proteins, allowing for increased presentation of peptides derived from viral antigens. This enhances the activation of CD8+ T cells that are the precursors for cytotoxic T lymphocytes (CTLs) and makes the macrophage a better target for CTL-mediated killing. Type I </a:t>
            </a:r>
            <a:r>
              <a:rPr lang="en-US" sz="1600" dirty="0" err="1"/>
              <a:t>interferons</a:t>
            </a:r>
            <a:r>
              <a:rPr lang="en-US" sz="1600" dirty="0"/>
              <a:t> also induce the synthesis of several key antiviral mediators including 2'-5' </a:t>
            </a:r>
            <a:r>
              <a:rPr lang="en-US" sz="1600" dirty="0" err="1"/>
              <a:t>oligoadenylate</a:t>
            </a:r>
            <a:r>
              <a:rPr lang="en-US" sz="1600" dirty="0"/>
              <a:t> </a:t>
            </a:r>
            <a:r>
              <a:rPr lang="en-US" sz="1600" dirty="0" err="1"/>
              <a:t>synthetase</a:t>
            </a:r>
            <a:r>
              <a:rPr lang="en-US" sz="1600" dirty="0"/>
              <a:t> (2'-5' A </a:t>
            </a:r>
            <a:r>
              <a:rPr lang="en-US" sz="1600" dirty="0" err="1"/>
              <a:t>synthetase</a:t>
            </a:r>
            <a:r>
              <a:rPr lang="en-US" sz="1600" dirty="0"/>
              <a:t>), beta-2 </a:t>
            </a:r>
            <a:r>
              <a:rPr lang="en-US" sz="1600" dirty="0" err="1"/>
              <a:t>microglobulin</a:t>
            </a:r>
            <a:r>
              <a:rPr lang="en-US" sz="1600" dirty="0"/>
              <a:t> and </a:t>
            </a:r>
            <a:r>
              <a:rPr lang="en-US" sz="1600" dirty="0" err="1"/>
              <a:t>neopterin</a:t>
            </a:r>
            <a:r>
              <a:rPr lang="en-US" sz="1600" dirty="0"/>
              <a:t>. </a:t>
            </a:r>
          </a:p>
        </p:txBody>
      </p:sp>
    </p:spTree>
    <p:extLst>
      <p:ext uri="{BB962C8B-B14F-4D97-AF65-F5344CB8AC3E}">
        <p14:creationId xmlns:p14="http://schemas.microsoft.com/office/powerpoint/2010/main" val="3180477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3306" y="183315"/>
            <a:ext cx="8052350" cy="6494641"/>
          </a:xfrm>
        </p:spPr>
        <p:txBody>
          <a:bodyPr/>
          <a:lstStyle/>
          <a:p>
            <a:pPr marL="114300" indent="0">
              <a:lnSpc>
                <a:spcPct val="150000"/>
              </a:lnSpc>
              <a:buNone/>
            </a:pPr>
            <a:r>
              <a:rPr lang="en-US" b="1" dirty="0"/>
              <a:t>Clearance</a:t>
            </a:r>
            <a:r>
              <a:rPr lang="en-US" dirty="0"/>
              <a:t> </a:t>
            </a:r>
            <a:endParaRPr lang="en-US" dirty="0" smtClean="0"/>
          </a:p>
          <a:p>
            <a:pPr marL="114300" indent="0">
              <a:lnSpc>
                <a:spcPct val="150000"/>
              </a:lnSpc>
              <a:buNone/>
            </a:pPr>
            <a:r>
              <a:rPr lang="en-US" dirty="0" smtClean="0"/>
              <a:t> </a:t>
            </a:r>
            <a:r>
              <a:rPr lang="en-US" sz="1600" dirty="0"/>
              <a:t>33-55 L/hour [Healthy SC injection of 60 mcg] </a:t>
            </a:r>
            <a:endParaRPr lang="en-US" sz="1600" dirty="0" smtClean="0"/>
          </a:p>
          <a:p>
            <a:pPr marL="114300" indent="0">
              <a:lnSpc>
                <a:spcPct val="150000"/>
              </a:lnSpc>
              <a:buNone/>
            </a:pPr>
            <a:r>
              <a:rPr lang="en-US" b="1" dirty="0"/>
              <a:t>Categories</a:t>
            </a:r>
            <a:r>
              <a:rPr lang="en-US" dirty="0"/>
              <a:t> </a:t>
            </a:r>
            <a:endParaRPr lang="en-US" dirty="0" smtClean="0"/>
          </a:p>
          <a:p>
            <a:pPr marL="114300" indent="0">
              <a:lnSpc>
                <a:spcPct val="150000"/>
              </a:lnSpc>
              <a:buNone/>
            </a:pPr>
            <a:r>
              <a:rPr lang="en-US" sz="1600" dirty="0"/>
              <a:t>Antineoplastic Agents      and Antiviral Agents      and Immunologic Factors      and Immunosuppressive Agents </a:t>
            </a:r>
            <a:endParaRPr lang="en-US" sz="1600" dirty="0" smtClean="0"/>
          </a:p>
          <a:p>
            <a:pPr marL="114300" indent="0">
              <a:lnSpc>
                <a:spcPct val="150000"/>
              </a:lnSpc>
              <a:buNone/>
            </a:pPr>
            <a:r>
              <a:rPr lang="en-US" b="1" dirty="0" smtClean="0"/>
              <a:t>Country	Patent Number		Approved	Expires </a:t>
            </a:r>
            <a:r>
              <a:rPr lang="en-US" sz="1600" dirty="0" smtClean="0"/>
              <a:t>Canada	1341604		2010</a:t>
            </a:r>
            <a:r>
              <a:rPr lang="en-US" sz="1600" dirty="0"/>
              <a:t>-05-</a:t>
            </a:r>
            <a:r>
              <a:rPr lang="en-US" sz="1600" dirty="0" smtClean="0"/>
              <a:t>04	2027</a:t>
            </a:r>
            <a:r>
              <a:rPr lang="en-US" sz="1600" dirty="0"/>
              <a:t>-05-</a:t>
            </a:r>
            <a:r>
              <a:rPr lang="en-US" sz="1600" dirty="0" smtClean="0"/>
              <a:t>04</a:t>
            </a:r>
          </a:p>
          <a:p>
            <a:pPr marL="114300" indent="0">
              <a:lnSpc>
                <a:spcPct val="150000"/>
              </a:lnSpc>
              <a:buNone/>
            </a:pPr>
            <a:r>
              <a:rPr lang="en-US" b="1" dirty="0" smtClean="0"/>
              <a:t>Sequence</a:t>
            </a:r>
            <a:r>
              <a:rPr lang="en-US" dirty="0" smtClean="0"/>
              <a:t> </a:t>
            </a:r>
          </a:p>
          <a:p>
            <a:pPr marL="114300" indent="0">
              <a:lnSpc>
                <a:spcPct val="150000"/>
              </a:lnSpc>
              <a:buNone/>
            </a:pPr>
            <a:r>
              <a:rPr lang="en-US" sz="1600" dirty="0" smtClean="0"/>
              <a:t>MSYNLLGFLQRSSNFQCQKLLWQLNGRLEYCLKDRMNFDIPEEIKQLQQFQKEDAALTIYEMLQNIFAIFRQDSSSTGWNETIVENLLANVYHQINHLKTVLEEKLEKEDFTRGKLMSSLHLKRYYGRILHYLKAKEYSHCAWTIVRVEILRNFYFINRLTGYLRN </a:t>
            </a:r>
            <a:endParaRPr lang="en-US" sz="1600" dirty="0"/>
          </a:p>
          <a:p>
            <a:pPr marL="114300" indent="0">
              <a:lnSpc>
                <a:spcPct val="150000"/>
              </a:lnSpc>
              <a:buNone/>
            </a:pPr>
            <a:r>
              <a:rPr lang="en-US" b="1" dirty="0" smtClean="0"/>
              <a:t>Targets</a:t>
            </a:r>
            <a:r>
              <a:rPr lang="en-US" dirty="0" smtClean="0"/>
              <a:t> </a:t>
            </a:r>
          </a:p>
          <a:p>
            <a:pPr marL="114300" indent="0">
              <a:lnSpc>
                <a:spcPct val="150000"/>
              </a:lnSpc>
              <a:buNone/>
            </a:pPr>
            <a:r>
              <a:rPr lang="en-US" sz="1600" dirty="0" smtClean="0"/>
              <a:t>Interferon </a:t>
            </a:r>
            <a:r>
              <a:rPr lang="en-US" sz="1600" dirty="0"/>
              <a:t>alpha/beta receptor 1,Interferon alpha/beta receptor 2 </a:t>
            </a:r>
          </a:p>
        </p:txBody>
      </p:sp>
    </p:spTree>
    <p:extLst>
      <p:ext uri="{BB962C8B-B14F-4D97-AF65-F5344CB8AC3E}">
        <p14:creationId xmlns:p14="http://schemas.microsoft.com/office/powerpoint/2010/main" val="3033379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7119" y="170222"/>
            <a:ext cx="8130910" cy="6230578"/>
          </a:xfrm>
        </p:spPr>
        <p:txBody>
          <a:bodyPr/>
          <a:lstStyle/>
          <a:p>
            <a:pPr marL="114300" indent="0">
              <a:buNone/>
            </a:pPr>
            <a:r>
              <a:rPr lang="en-US" b="1" dirty="0"/>
              <a:t>Brands</a:t>
            </a:r>
            <a:r>
              <a:rPr lang="en-US" dirty="0"/>
              <a:t> </a:t>
            </a:r>
            <a:r>
              <a:rPr lang="en-US" dirty="0" smtClean="0"/>
              <a:t>:  </a:t>
            </a:r>
            <a:r>
              <a:rPr lang="en-US" sz="1600" dirty="0" err="1" smtClean="0"/>
              <a:t>Avonex</a:t>
            </a:r>
            <a:r>
              <a:rPr lang="en-US" sz="1600" dirty="0" smtClean="0"/>
              <a:t> </a:t>
            </a:r>
          </a:p>
          <a:p>
            <a:pPr marL="114300" indent="0">
              <a:buNone/>
            </a:pPr>
            <a:r>
              <a:rPr lang="en-US" sz="2000" b="1" dirty="0"/>
              <a:t>Company</a:t>
            </a:r>
            <a:r>
              <a:rPr lang="en-US" sz="2000" dirty="0"/>
              <a:t> </a:t>
            </a:r>
            <a:r>
              <a:rPr lang="en-US" sz="2000" dirty="0" smtClean="0"/>
              <a:t>: </a:t>
            </a:r>
            <a:r>
              <a:rPr lang="en-US" sz="2000" dirty="0" err="1"/>
              <a:t>Biogen</a:t>
            </a:r>
            <a:r>
              <a:rPr lang="en-US" sz="2000" dirty="0"/>
              <a:t> </a:t>
            </a:r>
            <a:r>
              <a:rPr lang="en-US" sz="2000" dirty="0" err="1"/>
              <a:t>Inc</a:t>
            </a:r>
            <a:r>
              <a:rPr lang="en-US" sz="2000" dirty="0"/>
              <a:t> </a:t>
            </a:r>
            <a:endParaRPr lang="en-US" sz="2000" dirty="0" smtClean="0"/>
          </a:p>
          <a:p>
            <a:pPr marL="114300" indent="0">
              <a:buNone/>
            </a:pPr>
            <a:r>
              <a:rPr lang="en-US" sz="2000" b="1" dirty="0"/>
              <a:t>Description</a:t>
            </a:r>
            <a:r>
              <a:rPr lang="en-US" sz="2000" dirty="0"/>
              <a:t> </a:t>
            </a:r>
            <a:r>
              <a:rPr lang="en-US" sz="2000" dirty="0" smtClean="0"/>
              <a:t>: </a:t>
            </a:r>
            <a:r>
              <a:rPr lang="en-US" sz="1600" dirty="0"/>
              <a:t>AVONEX is a 166 amino acid glycoprotein with a molecular weight of approximately 22,500 </a:t>
            </a:r>
            <a:r>
              <a:rPr lang="en-US" sz="1600" dirty="0" err="1"/>
              <a:t>daltons</a:t>
            </a:r>
            <a:r>
              <a:rPr lang="en-US" sz="1600" dirty="0"/>
              <a:t>. It is produced by recombinant DNA technology using genetically engineered Chinese Hamster Ovary cells into which the human interferon beta gene has been introduced. The amino acid sequence of AVONEX is identical to that of natural human interferon beta.</a:t>
            </a:r>
            <a:br>
              <a:rPr lang="en-US" sz="1600" dirty="0"/>
            </a:br>
            <a:r>
              <a:rPr lang="en-US" sz="1600" dirty="0" smtClean="0"/>
              <a:t>Using </a:t>
            </a:r>
            <a:r>
              <a:rPr lang="en-US" sz="1600" dirty="0"/>
              <a:t>the World Health Organization (WHO) International Standard for Interferon, AVONEX has a specific activity of approximately 200 million international units of antiviral activity per mg of interferon beta-1a determined specifically by an in vitro </a:t>
            </a:r>
            <a:r>
              <a:rPr lang="en-US" sz="1600" dirty="0" err="1"/>
              <a:t>cytopathic</a:t>
            </a:r>
            <a:r>
              <a:rPr lang="en-US" sz="1600" dirty="0"/>
              <a:t> effect bioassay using lung carcinoma cells (A549) and </a:t>
            </a:r>
            <a:r>
              <a:rPr lang="en-US" sz="1600" dirty="0" err="1"/>
              <a:t>Encephalomyocarditis</a:t>
            </a:r>
            <a:r>
              <a:rPr lang="en-US" sz="1600" dirty="0"/>
              <a:t> virus (ECM). AVONEX 30 micrograms contains approximately 6 million international units of antiviral activity using this method. The activity against other standards is not known. Comparison of the activity of AVONEX with other interferon betas is not appropriate, because of differences in the reference </a:t>
            </a:r>
            <a:r>
              <a:rPr lang="en-US" sz="1600" dirty="0" smtClean="0"/>
              <a:t>standards and </a:t>
            </a:r>
            <a:r>
              <a:rPr lang="en-US" sz="1600" dirty="0"/>
              <a:t>assays used to measure activity</a:t>
            </a:r>
            <a:r>
              <a:rPr lang="en-US" sz="2000" dirty="0"/>
              <a:t>. </a:t>
            </a:r>
            <a:endParaRPr lang="en-US" sz="2000" dirty="0" smtClean="0"/>
          </a:p>
          <a:p>
            <a:pPr marL="114300" indent="0">
              <a:buNone/>
            </a:pPr>
            <a:r>
              <a:rPr lang="en-US" sz="2000" b="1" dirty="0"/>
              <a:t>Used For/Prescribed for</a:t>
            </a:r>
            <a:r>
              <a:rPr lang="en-US" sz="2000" dirty="0"/>
              <a:t> </a:t>
            </a:r>
            <a:r>
              <a:rPr lang="en-US" sz="2000" dirty="0" smtClean="0"/>
              <a:t>: </a:t>
            </a:r>
            <a:r>
              <a:rPr lang="en-US" sz="1600" dirty="0" err="1"/>
              <a:t>Avonex</a:t>
            </a:r>
            <a:r>
              <a:rPr lang="en-US" sz="1600" dirty="0"/>
              <a:t> is used to treat relapsing multiple sclerosis (MS). This medication will not cure MS, it will only decrease the frequency of relapse symptoms</a:t>
            </a:r>
            <a:r>
              <a:rPr lang="en-US" sz="2000" dirty="0"/>
              <a:t>. </a:t>
            </a:r>
          </a:p>
        </p:txBody>
      </p:sp>
    </p:spTree>
    <p:extLst>
      <p:ext uri="{BB962C8B-B14F-4D97-AF65-F5344CB8AC3E}">
        <p14:creationId xmlns:p14="http://schemas.microsoft.com/office/powerpoint/2010/main" val="3331899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7119" y="248787"/>
            <a:ext cx="8013070" cy="6376794"/>
          </a:xfrm>
        </p:spPr>
        <p:txBody>
          <a:bodyPr>
            <a:normAutofit/>
          </a:bodyPr>
          <a:lstStyle/>
          <a:p>
            <a:pPr marL="114300" indent="0">
              <a:buNone/>
            </a:pPr>
            <a:r>
              <a:rPr lang="en-US" sz="2000" b="1" dirty="0"/>
              <a:t>Formulation</a:t>
            </a:r>
            <a:r>
              <a:rPr lang="en-US" sz="2000" dirty="0"/>
              <a:t> </a:t>
            </a:r>
            <a:r>
              <a:rPr lang="en-US" sz="2000" dirty="0" smtClean="0"/>
              <a:t>: </a:t>
            </a:r>
            <a:r>
              <a:rPr lang="en-US" sz="1600" dirty="0"/>
              <a:t>AVONEX is </a:t>
            </a:r>
            <a:r>
              <a:rPr lang="en-US" sz="1600" dirty="0" err="1"/>
              <a:t>avalible</a:t>
            </a:r>
            <a:r>
              <a:rPr lang="en-US" sz="1600" dirty="0"/>
              <a:t> as powder vial, Single used </a:t>
            </a:r>
            <a:r>
              <a:rPr lang="en-US" sz="1600" dirty="0" err="1"/>
              <a:t>prefillled</a:t>
            </a:r>
            <a:r>
              <a:rPr lang="en-US" sz="1600" dirty="0"/>
              <a:t> syringe, single used prefilled </a:t>
            </a:r>
            <a:r>
              <a:rPr lang="en-US" sz="1600" dirty="0" err="1"/>
              <a:t>autoinjector</a:t>
            </a:r>
            <a:r>
              <a:rPr lang="en-US" sz="1600" dirty="0"/>
              <a:t>. Each vial of reconstituted AVONEX contains 30 micrograms of interferon beta-1a; 15 mg Albumin (Human), USP; 5.8 mg Sodium Chloride, USP; 5.7 mg Dibasic Sodium Phosphate, USP; and 1.2 mg Monobasic Sodium Phosphate, USP, in 1.0 mL at a pH of approximately 7.3. Each 0.5 Ml (30 microgram dose) of AVONEX in a prefilled glass syringe contains 30 micrograms of interferon beta-1a, 0.79 mg Sodium Acetate </a:t>
            </a:r>
            <a:r>
              <a:rPr lang="en-US" sz="1600" dirty="0" err="1"/>
              <a:t>Trihydrate</a:t>
            </a:r>
            <a:r>
              <a:rPr lang="en-US" sz="1600" dirty="0"/>
              <a:t>, USP; 0.25 mg Glacial Acetic Acid, USP; 15.8 mg Arginine Hydrochloride, USP; and 0.025 mg </a:t>
            </a:r>
            <a:r>
              <a:rPr lang="en-US" sz="1600" dirty="0" err="1"/>
              <a:t>Polysorbate</a:t>
            </a:r>
            <a:r>
              <a:rPr lang="en-US" sz="1600" dirty="0"/>
              <a:t> 20 in Water for Injection, USP at a pH of approximately 4.8.  Each 0.5 mL (30 microgram dose) in the AVONEX PEN contains 30 micrograms of interferon beta-1a, 0.79 mg Sodium Acetate </a:t>
            </a:r>
            <a:r>
              <a:rPr lang="en-US" sz="1600" dirty="0" err="1"/>
              <a:t>Trihydrate</a:t>
            </a:r>
            <a:r>
              <a:rPr lang="en-US" sz="1600" dirty="0"/>
              <a:t>, USP; 0.25 mg Glacial Acetic Acid, USP; 15.8 mg Arginine Hydrochloride, USP; and 0.025 mg </a:t>
            </a:r>
            <a:r>
              <a:rPr lang="en-US" sz="1600" dirty="0" err="1"/>
              <a:t>Polysorbate</a:t>
            </a:r>
            <a:r>
              <a:rPr lang="en-US" sz="1600" dirty="0"/>
              <a:t> 20 in Water for Injection, USP at a pH of approximately 4.8. </a:t>
            </a:r>
            <a:endParaRPr lang="en-US" sz="1600" dirty="0" smtClean="0"/>
          </a:p>
          <a:p>
            <a:pPr marL="114300" indent="0">
              <a:buNone/>
            </a:pPr>
            <a:r>
              <a:rPr lang="en-US" sz="2000" b="1" dirty="0"/>
              <a:t>Form</a:t>
            </a:r>
            <a:r>
              <a:rPr lang="en-US" sz="2000" dirty="0"/>
              <a:t> </a:t>
            </a:r>
            <a:r>
              <a:rPr lang="en-US" sz="2000" dirty="0" smtClean="0"/>
              <a:t>: </a:t>
            </a:r>
            <a:r>
              <a:rPr lang="en-US" sz="1600" dirty="0"/>
              <a:t>Lyophilized powder vial, Sterile liquid as single used prefilled syringe and also available as single use prefilled </a:t>
            </a:r>
            <a:r>
              <a:rPr lang="en-US" sz="1600" dirty="0" err="1"/>
              <a:t>autoinjector</a:t>
            </a:r>
            <a:r>
              <a:rPr lang="en-US" sz="1600" dirty="0"/>
              <a:t>. </a:t>
            </a:r>
          </a:p>
          <a:p>
            <a:pPr marL="114300" indent="0">
              <a:buNone/>
            </a:pPr>
            <a:r>
              <a:rPr lang="en-US" sz="2000" b="1" dirty="0"/>
              <a:t>Route of administration</a:t>
            </a:r>
            <a:r>
              <a:rPr lang="en-US" sz="2000" dirty="0"/>
              <a:t> </a:t>
            </a:r>
            <a:r>
              <a:rPr lang="en-US" sz="2000" dirty="0" smtClean="0"/>
              <a:t>:  </a:t>
            </a:r>
            <a:r>
              <a:rPr lang="en-US" sz="1600" dirty="0"/>
              <a:t>intramuscular injection </a:t>
            </a:r>
            <a:endParaRPr lang="en-US" sz="1600" dirty="0" smtClean="0"/>
          </a:p>
          <a:p>
            <a:pPr marL="114300" indent="0">
              <a:buNone/>
            </a:pPr>
            <a:r>
              <a:rPr lang="en-US" sz="2000" b="1" dirty="0"/>
              <a:t>Dosage </a:t>
            </a:r>
            <a:r>
              <a:rPr lang="en-US" sz="2000" b="1" dirty="0" smtClean="0"/>
              <a:t>:  </a:t>
            </a:r>
            <a:r>
              <a:rPr lang="en-US" sz="1600" dirty="0"/>
              <a:t>The recommended dose is 30 micrograms once a week. To reduce the incidence and severity of flu-like symptoms that may occur when initiating AVONEX therapy at a dose of 30 micrograms, AVONEX may be started at a dose of 7.5 micrograms and the dose may be increased by 7.5 micrograms each week for the next three weeks until the recommended dose of 30 micrograms is achieved </a:t>
            </a:r>
            <a:r>
              <a:rPr lang="en-US" sz="1600" dirty="0" smtClean="0"/>
              <a:t>.</a:t>
            </a:r>
          </a:p>
          <a:p>
            <a:pPr marL="114300" indent="0">
              <a:buNone/>
            </a:pPr>
            <a:r>
              <a:rPr lang="en-US" sz="2000" b="1" dirty="0"/>
              <a:t>Contraindication</a:t>
            </a:r>
            <a:r>
              <a:rPr lang="en-US" sz="2000" dirty="0"/>
              <a:t> </a:t>
            </a:r>
            <a:r>
              <a:rPr lang="en-US" sz="2000" dirty="0" smtClean="0"/>
              <a:t>: </a:t>
            </a:r>
            <a:r>
              <a:rPr lang="en-US" sz="1600" dirty="0"/>
              <a:t>hypersensitivity </a:t>
            </a:r>
          </a:p>
        </p:txBody>
      </p:sp>
    </p:spTree>
    <p:extLst>
      <p:ext uri="{BB962C8B-B14F-4D97-AF65-F5344CB8AC3E}">
        <p14:creationId xmlns:p14="http://schemas.microsoft.com/office/powerpoint/2010/main" val="3792125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7119" y="248787"/>
            <a:ext cx="7920081" cy="6152013"/>
          </a:xfrm>
        </p:spPr>
        <p:txBody>
          <a:bodyPr/>
          <a:lstStyle/>
          <a:p>
            <a:pPr marL="114300" indent="0">
              <a:buNone/>
            </a:pPr>
            <a:r>
              <a:rPr lang="en-US" b="1" dirty="0"/>
              <a:t>Side effects</a:t>
            </a:r>
            <a:r>
              <a:rPr lang="en-US" dirty="0"/>
              <a:t> </a:t>
            </a:r>
            <a:r>
              <a:rPr lang="en-US" dirty="0" smtClean="0"/>
              <a:t>: </a:t>
            </a:r>
            <a:r>
              <a:rPr lang="en-US" sz="1600" dirty="0"/>
              <a:t>Common </a:t>
            </a:r>
            <a:r>
              <a:rPr lang="en-US" sz="1600" dirty="0" err="1"/>
              <a:t>Avonex</a:t>
            </a:r>
            <a:r>
              <a:rPr lang="en-US" sz="1600" dirty="0"/>
              <a:t> side effects may </a:t>
            </a:r>
            <a:r>
              <a:rPr lang="en-US" sz="1600" dirty="0" smtClean="0"/>
              <a:t>include:</a:t>
            </a:r>
            <a:endParaRPr lang="en-US" sz="1600" dirty="0"/>
          </a:p>
          <a:p>
            <a:pPr marL="114300" indent="0">
              <a:buNone/>
            </a:pPr>
            <a:r>
              <a:rPr lang="en-US" sz="1600" dirty="0" smtClean="0"/>
              <a:t>stomach </a:t>
            </a:r>
            <a:r>
              <a:rPr lang="en-US" sz="1600" dirty="0"/>
              <a:t>pain</a:t>
            </a:r>
            <a:r>
              <a:rPr lang="en-US" sz="1600" dirty="0" smtClean="0"/>
              <a:t>;</a:t>
            </a:r>
          </a:p>
          <a:p>
            <a:pPr marL="114300" indent="0">
              <a:buNone/>
            </a:pPr>
            <a:r>
              <a:rPr lang="en-US" sz="1600" dirty="0" smtClean="0"/>
              <a:t>headache</a:t>
            </a:r>
            <a:r>
              <a:rPr lang="en-US" sz="1600" dirty="0"/>
              <a:t>, drowsiness; or</a:t>
            </a:r>
            <a:br>
              <a:rPr lang="en-US" sz="1600" dirty="0"/>
            </a:br>
            <a:r>
              <a:rPr lang="en-US" sz="1600" dirty="0" smtClean="0"/>
              <a:t>minor </a:t>
            </a:r>
            <a:r>
              <a:rPr lang="en-US" sz="1600" dirty="0"/>
              <a:t>irritation where the injection was given.</a:t>
            </a:r>
            <a:br>
              <a:rPr lang="en-US" sz="1600" dirty="0"/>
            </a:br>
            <a:r>
              <a:rPr lang="en-US" sz="1600" dirty="0"/>
              <a:t/>
            </a:r>
            <a:br>
              <a:rPr lang="en-US" sz="1600" dirty="0"/>
            </a:br>
            <a:r>
              <a:rPr lang="en-US" b="1" dirty="0"/>
              <a:t>Drug Interaction </a:t>
            </a:r>
            <a:r>
              <a:rPr lang="en-US" sz="1600" b="1" dirty="0" smtClean="0"/>
              <a:t>: </a:t>
            </a:r>
            <a:r>
              <a:rPr lang="en-US" sz="1600" dirty="0"/>
              <a:t>A total of 414 drugs (2122 brand and generic names) are known to interact with </a:t>
            </a:r>
            <a:r>
              <a:rPr lang="en-US" sz="1600" dirty="0" err="1"/>
              <a:t>Avonex</a:t>
            </a:r>
            <a:r>
              <a:rPr lang="en-US" sz="1600" dirty="0"/>
              <a:t> (interferon beta-1a).</a:t>
            </a:r>
            <a:br>
              <a:rPr lang="en-US" sz="1600" dirty="0"/>
            </a:br>
            <a:r>
              <a:rPr lang="en-US" sz="1600" dirty="0" smtClean="0"/>
              <a:t> </a:t>
            </a:r>
            <a:r>
              <a:rPr lang="en-US" sz="1600" dirty="0"/>
              <a:t>15 major drug interactions (68 brand and generic names)</a:t>
            </a:r>
            <a:br>
              <a:rPr lang="en-US" sz="1600" dirty="0"/>
            </a:br>
            <a:r>
              <a:rPr lang="en-US" sz="1600" dirty="0"/>
              <a:t> </a:t>
            </a:r>
            <a:r>
              <a:rPr lang="en-US" sz="1600" dirty="0" smtClean="0"/>
              <a:t>397 </a:t>
            </a:r>
            <a:r>
              <a:rPr lang="en-US" sz="1600" dirty="0"/>
              <a:t>moderate drug interactions (2048 brand and generic names)</a:t>
            </a:r>
            <a:br>
              <a:rPr lang="en-US" sz="1600" dirty="0"/>
            </a:br>
            <a:r>
              <a:rPr lang="en-US" sz="1600" dirty="0" smtClean="0"/>
              <a:t> 2 </a:t>
            </a:r>
            <a:r>
              <a:rPr lang="en-US" sz="1600" dirty="0"/>
              <a:t>minor drug interactions (6 brand and generic names) </a:t>
            </a:r>
          </a:p>
        </p:txBody>
      </p:sp>
    </p:spTree>
    <p:extLst>
      <p:ext uri="{BB962C8B-B14F-4D97-AF65-F5344CB8AC3E}">
        <p14:creationId xmlns:p14="http://schemas.microsoft.com/office/powerpoint/2010/main" val="4178680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9491" y="288069"/>
            <a:ext cx="8039257" cy="6112731"/>
          </a:xfrm>
        </p:spPr>
        <p:txBody>
          <a:bodyPr>
            <a:normAutofit/>
          </a:bodyPr>
          <a:lstStyle/>
          <a:p>
            <a:pPr marL="114300" indent="0">
              <a:buNone/>
            </a:pPr>
            <a:r>
              <a:rPr lang="en-US" sz="2000" b="1" dirty="0"/>
              <a:t>Brands</a:t>
            </a:r>
            <a:r>
              <a:rPr lang="en-US" sz="2000" dirty="0"/>
              <a:t> </a:t>
            </a:r>
            <a:r>
              <a:rPr lang="en-US" sz="2000" dirty="0" smtClean="0"/>
              <a:t>: </a:t>
            </a:r>
            <a:r>
              <a:rPr lang="en-US" sz="1600" dirty="0" err="1"/>
              <a:t>Betaferon</a:t>
            </a:r>
            <a:r>
              <a:rPr lang="en-US" sz="1600" dirty="0"/>
              <a:t> </a:t>
            </a:r>
            <a:endParaRPr lang="en-US" sz="1600" dirty="0" smtClean="0"/>
          </a:p>
          <a:p>
            <a:pPr marL="114300" indent="0">
              <a:buNone/>
            </a:pPr>
            <a:r>
              <a:rPr lang="en-US" sz="2000" b="1" dirty="0"/>
              <a:t>Company</a:t>
            </a:r>
            <a:r>
              <a:rPr lang="en-US" sz="2000" dirty="0"/>
              <a:t> </a:t>
            </a:r>
            <a:r>
              <a:rPr lang="en-US" sz="2000" dirty="0" smtClean="0"/>
              <a:t>: </a:t>
            </a:r>
            <a:r>
              <a:rPr lang="en-US" sz="1600" dirty="0"/>
              <a:t>Bayer </a:t>
            </a:r>
            <a:endParaRPr lang="en-US" sz="1600" dirty="0" smtClean="0"/>
          </a:p>
          <a:p>
            <a:pPr marL="114300" indent="0">
              <a:buNone/>
            </a:pPr>
            <a:r>
              <a:rPr lang="en-US" sz="2000" b="1" dirty="0"/>
              <a:t>Description</a:t>
            </a:r>
            <a:r>
              <a:rPr lang="en-US" sz="2000" dirty="0"/>
              <a:t> </a:t>
            </a:r>
            <a:r>
              <a:rPr lang="en-US" sz="2000" dirty="0" smtClean="0"/>
              <a:t>: </a:t>
            </a:r>
            <a:r>
              <a:rPr lang="en-US" sz="1600" dirty="0" err="1"/>
              <a:t>Betaferon</a:t>
            </a:r>
            <a:r>
              <a:rPr lang="en-US" sz="1600" dirty="0"/>
              <a:t> (interferon beta-1b) is a type of medicine known as an interferon, which is used to treat MS. </a:t>
            </a:r>
            <a:r>
              <a:rPr lang="en-US" sz="1600" dirty="0" err="1"/>
              <a:t>Interferons</a:t>
            </a:r>
            <a:r>
              <a:rPr lang="en-US" sz="1600" dirty="0"/>
              <a:t> are proteins found naturally in the body, which may help boost the immune system and fight infections. </a:t>
            </a:r>
            <a:r>
              <a:rPr lang="en-US" sz="1600" dirty="0" err="1"/>
              <a:t>Betaferon</a:t>
            </a:r>
            <a:r>
              <a:rPr lang="en-US" sz="1600" dirty="0"/>
              <a:t> belongs to a class of medicines called disease modifying therapies (DMTs). </a:t>
            </a:r>
            <a:r>
              <a:rPr lang="en-US" sz="1600" dirty="0" err="1"/>
              <a:t>Betaferon</a:t>
            </a:r>
            <a:r>
              <a:rPr lang="en-US" sz="1600" dirty="0"/>
              <a:t> may change the course of your MS. It helps to reduce the frequency, severity and duration of any relapses you may have and can help to slow down the progression of</a:t>
            </a:r>
            <a:br>
              <a:rPr lang="en-US" sz="1600" dirty="0"/>
            </a:br>
            <a:r>
              <a:rPr lang="en-US" sz="1600" dirty="0"/>
              <a:t>the disease. It has been taken by people with MS for more than 16 years, and there is a wealth of data showing both its effectiveness and safety profile in a broad range of people. </a:t>
            </a:r>
            <a:endParaRPr lang="en-US" sz="1600" dirty="0" smtClean="0"/>
          </a:p>
          <a:p>
            <a:pPr marL="114300" indent="0">
              <a:buNone/>
            </a:pPr>
            <a:r>
              <a:rPr lang="en-US" sz="2000" b="1" dirty="0"/>
              <a:t>Used For/Prescribed for</a:t>
            </a:r>
            <a:r>
              <a:rPr lang="en-US" sz="2000" dirty="0"/>
              <a:t> </a:t>
            </a:r>
            <a:r>
              <a:rPr lang="en-US" sz="2000" dirty="0" smtClean="0"/>
              <a:t>: </a:t>
            </a:r>
            <a:r>
              <a:rPr lang="en-US" sz="1600" dirty="0" err="1"/>
              <a:t>Betaferon</a:t>
            </a:r>
            <a:r>
              <a:rPr lang="en-US" sz="1600" dirty="0"/>
              <a:t> is indicated for the treatment of</a:t>
            </a:r>
            <a:br>
              <a:rPr lang="en-US" sz="1600" dirty="0"/>
            </a:br>
            <a:r>
              <a:rPr lang="en-US" sz="1600" dirty="0"/>
              <a:t> </a:t>
            </a:r>
            <a:r>
              <a:rPr lang="en-US" sz="1600" dirty="0" smtClean="0"/>
              <a:t> 1</a:t>
            </a:r>
            <a:r>
              <a:rPr lang="en-US" sz="1600" dirty="0"/>
              <a:t>) patients with a single demyelinating event with an active inflammatory process, if it is severe enough to warrant treatment with intravenous corticosteroids, if alternative diagnoses have been excluded, and if they are determined to be at high risk of developing clinically definite multiple sclerosis;</a:t>
            </a:r>
            <a:br>
              <a:rPr lang="en-US" sz="1600" dirty="0"/>
            </a:br>
            <a:r>
              <a:rPr lang="en-US" sz="1600" dirty="0"/>
              <a:t>    2) patients with relapsing-remitting multiple sclerosis and two or more relapses within the last two years;</a:t>
            </a:r>
            <a:br>
              <a:rPr lang="en-US" sz="1600" dirty="0"/>
            </a:br>
            <a:r>
              <a:rPr lang="en-US" sz="1600" dirty="0"/>
              <a:t>    3) patients with secondary progressive multiple sclerosis with active disease, evidenced by relapses.</a:t>
            </a:r>
            <a:br>
              <a:rPr lang="en-US" sz="1600" dirty="0"/>
            </a:br>
            <a:r>
              <a:rPr lang="en-US" sz="2000" b="1" dirty="0"/>
              <a:t>Form</a:t>
            </a:r>
            <a:r>
              <a:rPr lang="en-US" sz="2000" dirty="0"/>
              <a:t> </a:t>
            </a:r>
            <a:r>
              <a:rPr lang="en-US" sz="2000" dirty="0" smtClean="0"/>
              <a:t>: </a:t>
            </a:r>
            <a:r>
              <a:rPr lang="en-US" sz="1600" dirty="0"/>
              <a:t>powder and solvent that are made </a:t>
            </a:r>
            <a:r>
              <a:rPr lang="en-US" sz="1600" dirty="0" err="1"/>
              <a:t>upto</a:t>
            </a:r>
            <a:r>
              <a:rPr lang="en-US" sz="1600" dirty="0"/>
              <a:t> make solution. </a:t>
            </a:r>
            <a:endParaRPr lang="en-US" sz="1600" dirty="0" smtClean="0"/>
          </a:p>
          <a:p>
            <a:pPr marL="114300" indent="0">
              <a:buNone/>
            </a:pPr>
            <a:r>
              <a:rPr lang="en-US" sz="2000" b="1" dirty="0"/>
              <a:t>Route of administration</a:t>
            </a:r>
            <a:r>
              <a:rPr lang="en-US" sz="2000" dirty="0"/>
              <a:t> </a:t>
            </a:r>
            <a:r>
              <a:rPr lang="en-US" sz="2000" dirty="0" smtClean="0"/>
              <a:t>:  </a:t>
            </a:r>
            <a:r>
              <a:rPr lang="en-US" sz="1600" dirty="0"/>
              <a:t>Subcutaneous injection </a:t>
            </a:r>
          </a:p>
        </p:txBody>
      </p:sp>
    </p:spTree>
    <p:extLst>
      <p:ext uri="{BB962C8B-B14F-4D97-AF65-F5344CB8AC3E}">
        <p14:creationId xmlns:p14="http://schemas.microsoft.com/office/powerpoint/2010/main" val="2684959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0933" y="288069"/>
            <a:ext cx="8170189" cy="6337512"/>
          </a:xfrm>
        </p:spPr>
        <p:txBody>
          <a:bodyPr/>
          <a:lstStyle/>
          <a:p>
            <a:pPr marL="114300" indent="0">
              <a:buNone/>
            </a:pPr>
            <a:r>
              <a:rPr lang="en-US" b="1" dirty="0"/>
              <a:t>Contraindication</a:t>
            </a:r>
            <a:r>
              <a:rPr lang="en-US" dirty="0"/>
              <a:t> </a:t>
            </a:r>
            <a:r>
              <a:rPr lang="en-US" dirty="0" smtClean="0"/>
              <a:t>:  </a:t>
            </a:r>
            <a:r>
              <a:rPr lang="en-US" sz="1600" dirty="0"/>
              <a:t>People with severe depression or thoughts of suicide.</a:t>
            </a:r>
            <a:br>
              <a:rPr lang="en-US" sz="1600" dirty="0"/>
            </a:br>
            <a:r>
              <a:rPr lang="en-US" sz="1600" dirty="0"/>
              <a:t>People with severe liver disease.</a:t>
            </a:r>
            <a:br>
              <a:rPr lang="en-US" sz="1600" dirty="0"/>
            </a:br>
            <a:r>
              <a:rPr lang="en-US" sz="1600" dirty="0"/>
              <a:t>Pregnancy.</a:t>
            </a:r>
            <a:br>
              <a:rPr lang="en-US" sz="1600" dirty="0"/>
            </a:br>
            <a:r>
              <a:rPr lang="en-US" sz="1600" dirty="0"/>
              <a:t>Breastfeeding.</a:t>
            </a:r>
            <a:br>
              <a:rPr lang="en-US" sz="1600" dirty="0"/>
            </a:br>
            <a:r>
              <a:rPr lang="en-US" b="1" dirty="0"/>
              <a:t>Side effects</a:t>
            </a:r>
            <a:r>
              <a:rPr lang="en-US" dirty="0"/>
              <a:t> </a:t>
            </a:r>
            <a:r>
              <a:rPr lang="en-US" dirty="0" smtClean="0"/>
              <a:t>:</a:t>
            </a:r>
            <a:r>
              <a:rPr lang="en-US" dirty="0"/>
              <a:t/>
            </a:r>
            <a:br>
              <a:rPr lang="en-US" dirty="0"/>
            </a:br>
            <a:r>
              <a:rPr lang="en-US" dirty="0" smtClean="0"/>
              <a:t> </a:t>
            </a:r>
            <a:r>
              <a:rPr lang="en-US" sz="1600" dirty="0"/>
              <a:t>The most frequently observed side-effects are:</a:t>
            </a:r>
            <a:br>
              <a:rPr lang="en-US" sz="1600" dirty="0"/>
            </a:br>
            <a:r>
              <a:rPr lang="en-US" sz="1600" dirty="0"/>
              <a:t>•Flu-like symptoms- such as </a:t>
            </a:r>
            <a:r>
              <a:rPr lang="en-US" sz="1600" dirty="0" err="1"/>
              <a:t>fever,chills</a:t>
            </a:r>
            <a:r>
              <a:rPr lang="en-US" sz="1600" dirty="0"/>
              <a:t>, painful joints, malaise, sweating, headache or muscular pain. These symptoms may be reduced by taking </a:t>
            </a:r>
            <a:r>
              <a:rPr lang="en-US" sz="1600" dirty="0" err="1"/>
              <a:t>paracetamol</a:t>
            </a:r>
            <a:r>
              <a:rPr lang="en-US" sz="1600" dirty="0"/>
              <a:t> or steroidal anti-inflammatory medicines such as ibuprofen.</a:t>
            </a:r>
            <a:br>
              <a:rPr lang="en-US" sz="1600" dirty="0"/>
            </a:br>
            <a:r>
              <a:rPr lang="en-US" sz="1600" dirty="0"/>
              <a:t>•Injection site reactions. - Symptoms can include redness, swelling, </a:t>
            </a:r>
            <a:r>
              <a:rPr lang="en-US" sz="1600" dirty="0" err="1"/>
              <a:t>discolouration</a:t>
            </a:r>
            <a:r>
              <a:rPr lang="en-US" sz="1600" dirty="0"/>
              <a:t>, inflammation and pain. These may be reduced by the use of an auto-injector device. </a:t>
            </a:r>
            <a:br>
              <a:rPr lang="en-US" sz="1600" dirty="0"/>
            </a:br>
            <a:endParaRPr lang="en-US" sz="1600" dirty="0"/>
          </a:p>
        </p:txBody>
      </p:sp>
    </p:spTree>
    <p:extLst>
      <p:ext uri="{BB962C8B-B14F-4D97-AF65-F5344CB8AC3E}">
        <p14:creationId xmlns:p14="http://schemas.microsoft.com/office/powerpoint/2010/main" val="5239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9492" y="196411"/>
            <a:ext cx="7867708" cy="6180383"/>
          </a:xfrm>
        </p:spPr>
        <p:txBody>
          <a:bodyPr>
            <a:normAutofit/>
          </a:bodyPr>
          <a:lstStyle/>
          <a:p>
            <a:pPr marL="114300" indent="0">
              <a:buNone/>
            </a:pPr>
            <a:r>
              <a:rPr lang="en-US" b="1" dirty="0"/>
              <a:t>Brands</a:t>
            </a:r>
            <a:r>
              <a:rPr lang="en-US" dirty="0"/>
              <a:t> </a:t>
            </a:r>
            <a:r>
              <a:rPr lang="en-US" sz="1700" dirty="0" smtClean="0"/>
              <a:t>:  </a:t>
            </a:r>
            <a:r>
              <a:rPr lang="en-US" sz="1700" dirty="0" err="1"/>
              <a:t>Betaseron</a:t>
            </a:r>
            <a:r>
              <a:rPr lang="en-US" sz="1700" dirty="0"/>
              <a:t> </a:t>
            </a:r>
            <a:endParaRPr lang="en-US" sz="1700" dirty="0" smtClean="0"/>
          </a:p>
          <a:p>
            <a:pPr marL="114300" indent="0">
              <a:buNone/>
            </a:pPr>
            <a:r>
              <a:rPr lang="en-US" b="1" dirty="0"/>
              <a:t>Company</a:t>
            </a:r>
            <a:r>
              <a:rPr lang="en-US" dirty="0"/>
              <a:t> </a:t>
            </a:r>
            <a:r>
              <a:rPr lang="en-US" dirty="0" smtClean="0"/>
              <a:t> : </a:t>
            </a:r>
            <a:r>
              <a:rPr lang="en-US" sz="1700" dirty="0"/>
              <a:t>Merck </a:t>
            </a:r>
            <a:endParaRPr lang="en-US" sz="1700" dirty="0" smtClean="0"/>
          </a:p>
          <a:p>
            <a:pPr marL="114300" indent="0">
              <a:buNone/>
            </a:pPr>
            <a:r>
              <a:rPr lang="en-US" b="1" dirty="0"/>
              <a:t>Description</a:t>
            </a:r>
            <a:r>
              <a:rPr lang="en-US" dirty="0"/>
              <a:t> </a:t>
            </a:r>
            <a:r>
              <a:rPr lang="en-US" dirty="0" smtClean="0"/>
              <a:t>: </a:t>
            </a:r>
            <a:r>
              <a:rPr lang="en-US" sz="1600" dirty="0" err="1"/>
              <a:t>Betaseron</a:t>
            </a:r>
            <a:r>
              <a:rPr lang="en-US" sz="1600" dirty="0"/>
              <a:t>® (interferon beta-</a:t>
            </a:r>
            <a:r>
              <a:rPr lang="en-US" sz="1600" dirty="0" err="1"/>
              <a:t>lb</a:t>
            </a:r>
            <a:r>
              <a:rPr lang="en-US" sz="1600" dirty="0"/>
              <a:t>) is a purified, sterile, lyophilized protein product produced by recombinant DNA techniques. Interferon beta-1b is manufactured by bacterial fermentation of a strain of Escherichia coli that bears a genetically engineered plasmid containing the gene for human interferon betaser17 . The native gene was obtained from human fibroblasts and altered in a way that substitutes serine for the cysteine residue found at position 17. Interferon beta-1b has 165 amino acids and an approximate molecular weight of 18,500 </a:t>
            </a:r>
            <a:r>
              <a:rPr lang="en-US" sz="1600" dirty="0" err="1"/>
              <a:t>daltons</a:t>
            </a:r>
            <a:r>
              <a:rPr lang="en-US" sz="1600" dirty="0"/>
              <a:t>. It does not include the carbohydrate side chains found in the natural material.</a:t>
            </a:r>
            <a:br>
              <a:rPr lang="en-US" sz="1600" dirty="0"/>
            </a:br>
            <a:r>
              <a:rPr lang="en-US" sz="1600" dirty="0"/>
              <a:t/>
            </a:r>
            <a:br>
              <a:rPr lang="en-US" sz="1600" dirty="0"/>
            </a:br>
            <a:r>
              <a:rPr lang="en-US" sz="1600" dirty="0"/>
              <a:t>The specific activity of </a:t>
            </a:r>
            <a:r>
              <a:rPr lang="en-US" sz="1600" dirty="0" err="1"/>
              <a:t>Betaseron</a:t>
            </a:r>
            <a:r>
              <a:rPr lang="en-US" sz="1600" dirty="0"/>
              <a:t> is approximately 32 million international units (IU)/mg interferon beta-lb. Each vial contains 0.3 mg of interferon beta-lb. The unit measurement is derived by comparing the antiviral activity of the product to the World Health Organization (WHO) reference standard of recombinant human interferon beta. </a:t>
            </a:r>
            <a:r>
              <a:rPr lang="en-US" sz="1600" dirty="0" err="1"/>
              <a:t>Mannitol</a:t>
            </a:r>
            <a:r>
              <a:rPr lang="en-US" sz="1600" dirty="0"/>
              <a:t>, USP and Albumin (Human), USP (15 mg each/vial) are added as stabilizers. </a:t>
            </a:r>
            <a:endParaRPr lang="en-US" sz="1600" dirty="0" smtClean="0"/>
          </a:p>
          <a:p>
            <a:pPr marL="114300" indent="0">
              <a:buNone/>
            </a:pPr>
            <a:r>
              <a:rPr lang="en-US" b="1" dirty="0"/>
              <a:t>Used For/Prescribed for</a:t>
            </a:r>
            <a:r>
              <a:rPr lang="en-US" dirty="0"/>
              <a:t> </a:t>
            </a:r>
            <a:r>
              <a:rPr lang="en-US" dirty="0" smtClean="0"/>
              <a:t>: </a:t>
            </a:r>
            <a:r>
              <a:rPr lang="en-US" sz="1600" dirty="0" err="1"/>
              <a:t>Betaseron</a:t>
            </a:r>
            <a:r>
              <a:rPr lang="en-US" sz="1600" dirty="0"/>
              <a:t> is used to treat relapsing multiple sclerosis (MS). </a:t>
            </a:r>
            <a:r>
              <a:rPr lang="en-US" sz="1600" dirty="0" err="1"/>
              <a:t>Betaseron</a:t>
            </a:r>
            <a:r>
              <a:rPr lang="en-US" sz="1600" dirty="0"/>
              <a:t> will not cure MS, it will only decrease the frequency of relapse symptoms</a:t>
            </a:r>
            <a:r>
              <a:rPr lang="en-US" dirty="0"/>
              <a:t>. </a:t>
            </a:r>
          </a:p>
        </p:txBody>
      </p:sp>
    </p:spTree>
    <p:extLst>
      <p:ext uri="{BB962C8B-B14F-4D97-AF65-F5344CB8AC3E}">
        <p14:creationId xmlns:p14="http://schemas.microsoft.com/office/powerpoint/2010/main" val="18895772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86</TotalTime>
  <Words>2092</Words>
  <Application>Microsoft Macintosh PowerPoint</Application>
  <PresentationFormat>On-screen Show (4:3)</PresentationFormat>
  <Paragraphs>89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Adjacency</vt:lpstr>
      <vt:lpstr>Interferon beta-1a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IMTECH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Interferon beta-1a </dc:title>
  <dc:creator>bic2</dc:creator>
  <cp:lastModifiedBy>bic2</cp:lastModifiedBy>
  <cp:revision>8</cp:revision>
  <dcterms:created xsi:type="dcterms:W3CDTF">2015-01-09T04:46:29Z</dcterms:created>
  <dcterms:modified xsi:type="dcterms:W3CDTF">2015-01-09T06:18:31Z</dcterms:modified>
</cp:coreProperties>
</file>